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8"/>
  </p:notesMasterIdLst>
  <p:sldIdLst>
    <p:sldId id="256" r:id="rId2"/>
    <p:sldId id="266" r:id="rId3"/>
    <p:sldId id="451" r:id="rId4"/>
    <p:sldId id="449" r:id="rId5"/>
    <p:sldId id="419" r:id="rId6"/>
    <p:sldId id="420" r:id="rId7"/>
    <p:sldId id="422" r:id="rId8"/>
    <p:sldId id="424" r:id="rId9"/>
    <p:sldId id="425" r:id="rId10"/>
    <p:sldId id="427" r:id="rId11"/>
    <p:sldId id="429" r:id="rId12"/>
    <p:sldId id="423" r:id="rId13"/>
    <p:sldId id="428" r:id="rId14"/>
    <p:sldId id="446" r:id="rId15"/>
    <p:sldId id="402" r:id="rId16"/>
    <p:sldId id="325" r:id="rId17"/>
    <p:sldId id="430" r:id="rId18"/>
    <p:sldId id="431" r:id="rId19"/>
    <p:sldId id="432" r:id="rId20"/>
    <p:sldId id="435" r:id="rId21"/>
    <p:sldId id="417" r:id="rId22"/>
    <p:sldId id="437" r:id="rId23"/>
    <p:sldId id="450" r:id="rId24"/>
    <p:sldId id="444" r:id="rId25"/>
    <p:sldId id="443" r:id="rId26"/>
    <p:sldId id="438" r:id="rId27"/>
    <p:sldId id="439" r:id="rId28"/>
    <p:sldId id="440" r:id="rId29"/>
    <p:sldId id="441" r:id="rId30"/>
    <p:sldId id="442" r:id="rId31"/>
    <p:sldId id="445" r:id="rId32"/>
    <p:sldId id="436" r:id="rId33"/>
    <p:sldId id="386" r:id="rId34"/>
    <p:sldId id="447" r:id="rId35"/>
    <p:sldId id="448" r:id="rId36"/>
    <p:sldId id="45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eca60f04a1e8a1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0B20"/>
    <a:srgbClr val="0000E6"/>
    <a:srgbClr val="005064"/>
    <a:srgbClr val="003C64"/>
    <a:srgbClr val="000046"/>
    <a:srgbClr val="00008E"/>
    <a:srgbClr val="FF0000"/>
    <a:srgbClr val="DC143C"/>
    <a:srgbClr val="4682B4"/>
    <a:srgbClr val="98F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6803" autoAdjust="0"/>
  </p:normalViewPr>
  <p:slideViewPr>
    <p:cSldViewPr snapToGrid="0">
      <p:cViewPr varScale="1">
        <p:scale>
          <a:sx n="110" d="100"/>
          <a:sy n="110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9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 custScaleX="130436" custScaleY="129949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 custScaleX="130432" custScaleY="123342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 custScaleX="130432" custScaleY="123342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 custScaleX="130432" custScaleY="123342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 custScaleX="130432" custScaleY="123342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9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 custScaleX="130432" custScaleY="13016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9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 custScaleX="130432" custScaleY="13016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9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 custScaleX="130432" custScaleY="13016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9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 custScaleX="130432" custScaleY="13016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9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 custScaleX="130432" custScaleY="13016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9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 custScaleX="130436" custScaleY="129949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9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 custScaleX="130436" custScaleY="129949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 custScaleX="130432" custScaleY="123342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 custScaleX="130432" custScaleY="123342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 custScaleX="130432" custScaleY="123342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 custScaleX="130432" custScaleY="123342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 custScaleX="130432" custScaleY="123342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 custScaleX="130432" custScaleY="123342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0768C1-C9E0-4440-9A10-EFC0B685447E}" type="doc">
      <dgm:prSet loTypeId="urn:microsoft.com/office/officeart/2005/8/layout/chevron1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zh-TW" altLang="en-US"/>
        </a:p>
      </dgm:t>
    </dgm:pt>
    <dgm:pt modelId="{86E0A712-FDC0-480D-8DED-3D8164D0E2B6}">
      <dgm:prSet phldrT="[文字]" custT="1"/>
      <dgm:spPr>
        <a:solidFill>
          <a:srgbClr val="FF000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57E70C-531E-47BC-A53D-E08604C955C3}" type="par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9C02BB-19D3-4206-BAB2-BBCFDCD582CE}" type="sibTrans" cxnId="{781F0B8E-E88E-4E6A-99F2-8D4E2436809E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D0D9B7-E773-4E6F-BE6D-08D73F33B4CA}">
      <dgm:prSet phldrT="[文字]" custT="1"/>
      <dgm:spPr>
        <a:solidFill>
          <a:srgbClr val="92D050">
            <a:alpha val="25000"/>
          </a:srgbClr>
        </a:solidFill>
      </dgm:spPr>
      <dgm:t>
        <a:bodyPr/>
        <a:lstStyle/>
        <a:p>
          <a:r>
            <a:rPr lang="en-US" altLang="zh-TW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9DAF60-118B-4D27-B066-25A42250E36F}" type="par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ECB3A-1CC5-4F8B-9E84-92652269E6B2}" type="sibTrans" cxnId="{63D2697D-B9B4-477B-B0B3-935F1A79DE58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EE3E5D-41A1-4348-B402-F1C1862CD63A}">
      <dgm:prSet phldrT="[文字]" custT="1"/>
      <dgm:spPr>
        <a:solidFill>
          <a:srgbClr val="00B0F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D473C-A8BD-4126-BFF0-656B5D5CF822}" type="par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BA31AC-22D6-482D-BFE8-B24B691B375E}" type="sibTrans" cxnId="{5ADB55FE-02C6-407B-BFC9-D7FF6CEC4597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32B2F1-AC70-4989-81CA-59B719ED6372}">
      <dgm:prSet phldrT="[文字]" custT="1"/>
      <dgm:spPr>
        <a:solidFill>
          <a:srgbClr val="0070C0">
            <a:alpha val="25000"/>
          </a:srgbClr>
        </a:solidFill>
      </dgm:spPr>
      <dgm:t>
        <a:bodyPr/>
        <a:lstStyle/>
        <a:p>
          <a:r>
            <a:rPr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E83544-1268-469A-B3ED-408495B0A521}" type="par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6CCFD8-941C-43BE-A4C9-D2C534D661F7}" type="sibTrans" cxnId="{29849939-2957-42C9-9787-D4DF8345792C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CBAFD2-D7A6-4312-84B0-D1FCB8E4B8E5}">
      <dgm:prSet phldrT="[文字]" custT="1"/>
      <dgm:spPr>
        <a:solidFill>
          <a:srgbClr val="7030A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DCB7EE-2DB2-4A5F-BEA9-ACDAC071AD5B}" type="par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2581BB-C29C-4C20-8852-ECE172679339}" type="sibTrans" cxnId="{D9F453ED-38AA-46DD-AA4A-FB9BB83698F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950EC0-4DAC-41A3-8C6F-E1225B8A8AB9}">
      <dgm:prSet phldrT="[文字]" custT="1"/>
      <dgm:spPr>
        <a:solidFill>
          <a:srgbClr val="FFC000">
            <a:alpha val="25000"/>
          </a:srgbClr>
        </a:solidFill>
      </dgm:spPr>
      <dgm:t>
        <a:bodyPr/>
        <a:lstStyle/>
        <a:p>
          <a:r>
            <a:rPr lang="en-US" altLang="zh-TW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EBB6C-210B-4B53-9584-935E79524EA1}" type="par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C80BFA-4B24-4F1E-9E38-A19FB7BAD52F}" type="sibTrans" cxnId="{156FE9FE-F4FD-456E-8719-50BB5E316896}">
      <dgm:prSet/>
      <dgm:spPr/>
      <dgm:t>
        <a:bodyPr/>
        <a:lstStyle/>
        <a:p>
          <a:endParaRPr lang="zh-TW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0736D3-2F21-451F-B5BA-AE897C468554}" type="pres">
      <dgm:prSet presAssocID="{CA0768C1-C9E0-4440-9A10-EFC0B685447E}" presName="Name0" presStyleCnt="0">
        <dgm:presLayoutVars>
          <dgm:dir/>
          <dgm:animLvl val="lvl"/>
          <dgm:resizeHandles val="exact"/>
        </dgm:presLayoutVars>
      </dgm:prSet>
      <dgm:spPr/>
    </dgm:pt>
    <dgm:pt modelId="{36A4E90A-12C3-445C-AE7C-26119772FD38}" type="pres">
      <dgm:prSet presAssocID="{86E0A712-FDC0-480D-8DED-3D8164D0E2B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10AB2F2-71DB-4317-BF7D-36CF530D43EB}" type="pres">
      <dgm:prSet presAssocID="{F89C02BB-19D3-4206-BAB2-BBCFDCD582CE}" presName="parTxOnlySpace" presStyleCnt="0"/>
      <dgm:spPr/>
    </dgm:pt>
    <dgm:pt modelId="{DB5083BE-CFE8-48CA-A250-B0A1601E9109}" type="pres">
      <dgm:prSet presAssocID="{A9950EC0-4DAC-41A3-8C6F-E1225B8A8AB9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F76F8A0-01DF-4FFC-A290-F780C4392DA1}" type="pres">
      <dgm:prSet presAssocID="{73C80BFA-4B24-4F1E-9E38-A19FB7BAD52F}" presName="parTxOnlySpace" presStyleCnt="0"/>
      <dgm:spPr/>
    </dgm:pt>
    <dgm:pt modelId="{05341984-82E5-4667-A1F9-38F51F4F2E8E}" type="pres">
      <dgm:prSet presAssocID="{F3D0D9B7-E773-4E6F-BE6D-08D73F33B4CA}" presName="parTxOnly" presStyleLbl="node1" presStyleIdx="2" presStyleCnt="6" custScaleX="130432" custScaleY="123342">
        <dgm:presLayoutVars>
          <dgm:chMax val="0"/>
          <dgm:chPref val="0"/>
          <dgm:bulletEnabled val="1"/>
        </dgm:presLayoutVars>
      </dgm:prSet>
      <dgm:spPr/>
    </dgm:pt>
    <dgm:pt modelId="{7672D5B0-A213-4B66-9726-E150FDAC2DAC}" type="pres">
      <dgm:prSet presAssocID="{112ECB3A-1CC5-4F8B-9E84-92652269E6B2}" presName="parTxOnlySpace" presStyleCnt="0"/>
      <dgm:spPr/>
    </dgm:pt>
    <dgm:pt modelId="{D1F5D93A-07CF-4095-8D5E-1E8D7D059EB7}" type="pres">
      <dgm:prSet presAssocID="{D3EE3E5D-41A1-4348-B402-F1C1862CD63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EC2357-9150-4C03-A508-E36032337EFE}" type="pres">
      <dgm:prSet presAssocID="{26BA31AC-22D6-482D-BFE8-B24B691B375E}" presName="parTxOnlySpace" presStyleCnt="0"/>
      <dgm:spPr/>
    </dgm:pt>
    <dgm:pt modelId="{2865900D-817D-4290-A723-516B376570E7}" type="pres">
      <dgm:prSet presAssocID="{DF32B2F1-AC70-4989-81CA-59B719ED637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71B2C5E-E59D-4127-BE11-9C5F3F5C49DD}" type="pres">
      <dgm:prSet presAssocID="{EB6CCFD8-941C-43BE-A4C9-D2C534D661F7}" presName="parTxOnlySpace" presStyleCnt="0"/>
      <dgm:spPr/>
    </dgm:pt>
    <dgm:pt modelId="{067FF26B-CD93-4E4C-8378-BD060EF17BA2}" type="pres">
      <dgm:prSet presAssocID="{4CCBAFD2-D7A6-4312-84B0-D1FCB8E4B8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C4BD24-A83C-4F66-A597-789B85C48DD3}" type="presOf" srcId="{4CCBAFD2-D7A6-4312-84B0-D1FCB8E4B8E5}" destId="{067FF26B-CD93-4E4C-8378-BD060EF17BA2}" srcOrd="0" destOrd="0" presId="urn:microsoft.com/office/officeart/2005/8/layout/chevron1"/>
    <dgm:cxn modelId="{29849939-2957-42C9-9787-D4DF8345792C}" srcId="{CA0768C1-C9E0-4440-9A10-EFC0B685447E}" destId="{DF32B2F1-AC70-4989-81CA-59B719ED6372}" srcOrd="4" destOrd="0" parTransId="{A8E83544-1268-469A-B3ED-408495B0A521}" sibTransId="{EB6CCFD8-941C-43BE-A4C9-D2C534D661F7}"/>
    <dgm:cxn modelId="{F66F434E-3E82-48F4-942A-096F19AA4514}" type="presOf" srcId="{A9950EC0-4DAC-41A3-8C6F-E1225B8A8AB9}" destId="{DB5083BE-CFE8-48CA-A250-B0A1601E9109}" srcOrd="0" destOrd="0" presId="urn:microsoft.com/office/officeart/2005/8/layout/chevron1"/>
    <dgm:cxn modelId="{0CBECF63-F11A-441E-99E3-6AF8AA5B001E}" type="presOf" srcId="{CA0768C1-C9E0-4440-9A10-EFC0B685447E}" destId="{1A0736D3-2F21-451F-B5BA-AE897C468554}" srcOrd="0" destOrd="0" presId="urn:microsoft.com/office/officeart/2005/8/layout/chevron1"/>
    <dgm:cxn modelId="{50481D67-03E0-49D5-AB35-7669678AE317}" type="presOf" srcId="{D3EE3E5D-41A1-4348-B402-F1C1862CD63A}" destId="{D1F5D93A-07CF-4095-8D5E-1E8D7D059EB7}" srcOrd="0" destOrd="0" presId="urn:microsoft.com/office/officeart/2005/8/layout/chevron1"/>
    <dgm:cxn modelId="{8D9CDA6E-2330-48A3-A682-AE967A47BD6C}" type="presOf" srcId="{DF32B2F1-AC70-4989-81CA-59B719ED6372}" destId="{2865900D-817D-4290-A723-516B376570E7}" srcOrd="0" destOrd="0" presId="urn:microsoft.com/office/officeart/2005/8/layout/chevron1"/>
    <dgm:cxn modelId="{63D2697D-B9B4-477B-B0B3-935F1A79DE58}" srcId="{CA0768C1-C9E0-4440-9A10-EFC0B685447E}" destId="{F3D0D9B7-E773-4E6F-BE6D-08D73F33B4CA}" srcOrd="2" destOrd="0" parTransId="{4A9DAF60-118B-4D27-B066-25A42250E36F}" sibTransId="{112ECB3A-1CC5-4F8B-9E84-92652269E6B2}"/>
    <dgm:cxn modelId="{781F0B8E-E88E-4E6A-99F2-8D4E2436809E}" srcId="{CA0768C1-C9E0-4440-9A10-EFC0B685447E}" destId="{86E0A712-FDC0-480D-8DED-3D8164D0E2B6}" srcOrd="0" destOrd="0" parTransId="{EE57E70C-531E-47BC-A53D-E08604C955C3}" sibTransId="{F89C02BB-19D3-4206-BAB2-BBCFDCD582CE}"/>
    <dgm:cxn modelId="{E35B74A3-DD5E-4E27-8B90-320BF59F6A97}" type="presOf" srcId="{86E0A712-FDC0-480D-8DED-3D8164D0E2B6}" destId="{36A4E90A-12C3-445C-AE7C-26119772FD38}" srcOrd="0" destOrd="0" presId="urn:microsoft.com/office/officeart/2005/8/layout/chevron1"/>
    <dgm:cxn modelId="{860767C5-7B3A-4638-9463-45E23B7F7DF8}" type="presOf" srcId="{F3D0D9B7-E773-4E6F-BE6D-08D73F33B4CA}" destId="{05341984-82E5-4667-A1F9-38F51F4F2E8E}" srcOrd="0" destOrd="0" presId="urn:microsoft.com/office/officeart/2005/8/layout/chevron1"/>
    <dgm:cxn modelId="{D9F453ED-38AA-46DD-AA4A-FB9BB83698F6}" srcId="{CA0768C1-C9E0-4440-9A10-EFC0B685447E}" destId="{4CCBAFD2-D7A6-4312-84B0-D1FCB8E4B8E5}" srcOrd="5" destOrd="0" parTransId="{76DCB7EE-2DB2-4A5F-BEA9-ACDAC071AD5B}" sibTransId="{D52581BB-C29C-4C20-8852-ECE172679339}"/>
    <dgm:cxn modelId="{5ADB55FE-02C6-407B-BFC9-D7FF6CEC4597}" srcId="{CA0768C1-C9E0-4440-9A10-EFC0B685447E}" destId="{D3EE3E5D-41A1-4348-B402-F1C1862CD63A}" srcOrd="3" destOrd="0" parTransId="{107D473C-A8BD-4126-BFF0-656B5D5CF822}" sibTransId="{26BA31AC-22D6-482D-BFE8-B24B691B375E}"/>
    <dgm:cxn modelId="{156FE9FE-F4FD-456E-8719-50BB5E316896}" srcId="{CA0768C1-C9E0-4440-9A10-EFC0B685447E}" destId="{A9950EC0-4DAC-41A3-8C6F-E1225B8A8AB9}" srcOrd="1" destOrd="0" parTransId="{C37EBB6C-210B-4B53-9584-935E79524EA1}" sibTransId="{73C80BFA-4B24-4F1E-9E38-A19FB7BAD52F}"/>
    <dgm:cxn modelId="{D090C8B0-B226-45E4-B6AD-EE94CB60E683}" type="presParOf" srcId="{1A0736D3-2F21-451F-B5BA-AE897C468554}" destId="{36A4E90A-12C3-445C-AE7C-26119772FD38}" srcOrd="0" destOrd="0" presId="urn:microsoft.com/office/officeart/2005/8/layout/chevron1"/>
    <dgm:cxn modelId="{8EB2FCED-E4A7-4B2E-AE7C-693A4DB295E1}" type="presParOf" srcId="{1A0736D3-2F21-451F-B5BA-AE897C468554}" destId="{310AB2F2-71DB-4317-BF7D-36CF530D43EB}" srcOrd="1" destOrd="0" presId="urn:microsoft.com/office/officeart/2005/8/layout/chevron1"/>
    <dgm:cxn modelId="{1C2EE808-1C2D-4E20-91C9-C41DE59DA4C2}" type="presParOf" srcId="{1A0736D3-2F21-451F-B5BA-AE897C468554}" destId="{DB5083BE-CFE8-48CA-A250-B0A1601E9109}" srcOrd="2" destOrd="0" presId="urn:microsoft.com/office/officeart/2005/8/layout/chevron1"/>
    <dgm:cxn modelId="{4736D0BA-EC90-4C29-B290-66881647CC95}" type="presParOf" srcId="{1A0736D3-2F21-451F-B5BA-AE897C468554}" destId="{CF76F8A0-01DF-4FFC-A290-F780C4392DA1}" srcOrd="3" destOrd="0" presId="urn:microsoft.com/office/officeart/2005/8/layout/chevron1"/>
    <dgm:cxn modelId="{7C6EF2A7-2DA2-406C-A38C-DF71C5F4E31E}" type="presParOf" srcId="{1A0736D3-2F21-451F-B5BA-AE897C468554}" destId="{05341984-82E5-4667-A1F9-38F51F4F2E8E}" srcOrd="4" destOrd="0" presId="urn:microsoft.com/office/officeart/2005/8/layout/chevron1"/>
    <dgm:cxn modelId="{A0758BBF-37E0-43B1-B813-F9C6C9F31CD5}" type="presParOf" srcId="{1A0736D3-2F21-451F-B5BA-AE897C468554}" destId="{7672D5B0-A213-4B66-9726-E150FDAC2DAC}" srcOrd="5" destOrd="0" presId="urn:microsoft.com/office/officeart/2005/8/layout/chevron1"/>
    <dgm:cxn modelId="{83ED1939-06C9-4A65-AFD3-C1E7C0E317D7}" type="presParOf" srcId="{1A0736D3-2F21-451F-B5BA-AE897C468554}" destId="{D1F5D93A-07CF-4095-8D5E-1E8D7D059EB7}" srcOrd="6" destOrd="0" presId="urn:microsoft.com/office/officeart/2005/8/layout/chevron1"/>
    <dgm:cxn modelId="{38C2CC0B-F3BB-41EF-A24C-00AF3FA868E0}" type="presParOf" srcId="{1A0736D3-2F21-451F-B5BA-AE897C468554}" destId="{25EC2357-9150-4C03-A508-E36032337EFE}" srcOrd="7" destOrd="0" presId="urn:microsoft.com/office/officeart/2005/8/layout/chevron1"/>
    <dgm:cxn modelId="{EA4A6BE5-72B2-405E-930A-E4796E88C95D}" type="presParOf" srcId="{1A0736D3-2F21-451F-B5BA-AE897C468554}" destId="{2865900D-817D-4290-A723-516B376570E7}" srcOrd="8" destOrd="0" presId="urn:microsoft.com/office/officeart/2005/8/layout/chevron1"/>
    <dgm:cxn modelId="{706EDDB9-B688-45B7-8466-E0BB59DD080E}" type="presParOf" srcId="{1A0736D3-2F21-451F-B5BA-AE897C468554}" destId="{D71B2C5E-E59D-4127-BE11-9C5F3F5C49DD}" srcOrd="9" destOrd="0" presId="urn:microsoft.com/office/officeart/2005/8/layout/chevron1"/>
    <dgm:cxn modelId="{EBD6EDCC-06E2-4F27-AA4A-EE133383ADA6}" type="presParOf" srcId="{1A0736D3-2F21-451F-B5BA-AE897C468554}" destId="{067FF26B-CD93-4E4C-8378-BD060EF17B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41" y="172575"/>
          <a:ext cx="2642479" cy="1053045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9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2164" y="172575"/>
        <a:ext cx="1589434" cy="1053045"/>
      </dsp:txXfrm>
    </dsp:sp>
    <dsp:sp modelId="{DB5083BE-CFE8-48CA-A250-B0A1601E9109}">
      <dsp:nvSpPr>
        <dsp:cNvPr id="0" name=""/>
        <dsp:cNvSpPr/>
      </dsp:nvSpPr>
      <dsp:spPr>
        <a:xfrm>
          <a:off x="2445532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0708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4268827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74003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6092121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97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415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91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709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85" y="293922"/>
        <a:ext cx="1215530" cy="8103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199345"/>
          <a:ext cx="2642398" cy="999505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52022" y="199345"/>
        <a:ext cx="1642893" cy="999505"/>
      </dsp:txXfrm>
    </dsp:sp>
    <dsp:sp modelId="{D1F5D93A-07CF-4095-8D5E-1E8D7D059EB7}">
      <dsp:nvSpPr>
        <dsp:cNvPr id="0" name=""/>
        <dsp:cNvSpPr/>
      </dsp:nvSpPr>
      <dsp:spPr>
        <a:xfrm>
          <a:off x="6092080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56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374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50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199345"/>
          <a:ext cx="2642398" cy="999505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52022" y="199345"/>
        <a:ext cx="1642893" cy="999505"/>
      </dsp:txXfrm>
    </dsp:sp>
    <dsp:sp modelId="{D1F5D93A-07CF-4095-8D5E-1E8D7D059EB7}">
      <dsp:nvSpPr>
        <dsp:cNvPr id="0" name=""/>
        <dsp:cNvSpPr/>
      </dsp:nvSpPr>
      <dsp:spPr>
        <a:xfrm>
          <a:off x="6092080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56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374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50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199345"/>
          <a:ext cx="2642398" cy="999505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52022" y="199345"/>
        <a:ext cx="1642893" cy="999505"/>
      </dsp:txXfrm>
    </dsp:sp>
    <dsp:sp modelId="{D1F5D93A-07CF-4095-8D5E-1E8D7D059EB7}">
      <dsp:nvSpPr>
        <dsp:cNvPr id="0" name=""/>
        <dsp:cNvSpPr/>
      </dsp:nvSpPr>
      <dsp:spPr>
        <a:xfrm>
          <a:off x="6092080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56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374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50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199345"/>
          <a:ext cx="2642398" cy="999505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75317" y="199345"/>
        <a:ext cx="1642893" cy="999505"/>
      </dsp:txXfrm>
    </dsp:sp>
    <dsp:sp modelId="{2865900D-817D-4290-A723-516B376570E7}">
      <dsp:nvSpPr>
        <dsp:cNvPr id="0" name=""/>
        <dsp:cNvSpPr/>
      </dsp:nvSpPr>
      <dsp:spPr>
        <a:xfrm>
          <a:off x="7915374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50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171696"/>
          <a:ext cx="2642398" cy="1054804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9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826260" y="171696"/>
        <a:ext cx="1587594" cy="1054804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171696"/>
          <a:ext cx="2642398" cy="1054804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9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826260" y="171696"/>
        <a:ext cx="1587594" cy="1054804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171696"/>
          <a:ext cx="2642398" cy="1054804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9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826260" y="171696"/>
        <a:ext cx="1587594" cy="1054804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171696"/>
          <a:ext cx="2642398" cy="1054804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9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826260" y="171696"/>
        <a:ext cx="1587594" cy="1054804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171696"/>
          <a:ext cx="2642398" cy="1054804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9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826260" y="171696"/>
        <a:ext cx="1587594" cy="1054804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41" y="172575"/>
          <a:ext cx="2642479" cy="1053045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9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2164" y="172575"/>
        <a:ext cx="1589434" cy="1053045"/>
      </dsp:txXfrm>
    </dsp:sp>
    <dsp:sp modelId="{DB5083BE-CFE8-48CA-A250-B0A1601E9109}">
      <dsp:nvSpPr>
        <dsp:cNvPr id="0" name=""/>
        <dsp:cNvSpPr/>
      </dsp:nvSpPr>
      <dsp:spPr>
        <a:xfrm>
          <a:off x="2445532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0708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4268827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74003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6092121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97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415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91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709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85" y="293922"/>
        <a:ext cx="1215530" cy="81035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41" y="172575"/>
          <a:ext cx="2642479" cy="1053045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9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2164" y="172575"/>
        <a:ext cx="1589434" cy="1053045"/>
      </dsp:txXfrm>
    </dsp:sp>
    <dsp:sp modelId="{DB5083BE-CFE8-48CA-A250-B0A1601E9109}">
      <dsp:nvSpPr>
        <dsp:cNvPr id="0" name=""/>
        <dsp:cNvSpPr/>
      </dsp:nvSpPr>
      <dsp:spPr>
        <a:xfrm>
          <a:off x="2445532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50708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4268827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74003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6092121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97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415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91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709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85" y="293922"/>
        <a:ext cx="1215530" cy="81035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7445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5475564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0740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298858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04034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122152" y="199345"/>
          <a:ext cx="2642398" cy="999505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20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621905" y="199345"/>
        <a:ext cx="1642893" cy="9995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199345"/>
          <a:ext cx="2642398" cy="999505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28728" y="199345"/>
        <a:ext cx="1642893" cy="999505"/>
      </dsp:txXfrm>
    </dsp:sp>
    <dsp:sp modelId="{05341984-82E5-4667-A1F9-38F51F4F2E8E}">
      <dsp:nvSpPr>
        <dsp:cNvPr id="0" name=""/>
        <dsp:cNvSpPr/>
      </dsp:nvSpPr>
      <dsp:spPr>
        <a:xfrm>
          <a:off x="4268786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73962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6092080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56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374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50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199345"/>
          <a:ext cx="2642398" cy="999505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28728" y="199345"/>
        <a:ext cx="1642893" cy="999505"/>
      </dsp:txXfrm>
    </dsp:sp>
    <dsp:sp modelId="{05341984-82E5-4667-A1F9-38F51F4F2E8E}">
      <dsp:nvSpPr>
        <dsp:cNvPr id="0" name=""/>
        <dsp:cNvSpPr/>
      </dsp:nvSpPr>
      <dsp:spPr>
        <a:xfrm>
          <a:off x="4268786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73962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6092080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56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374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50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199345"/>
          <a:ext cx="2642398" cy="999505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28728" y="199345"/>
        <a:ext cx="1642893" cy="999505"/>
      </dsp:txXfrm>
    </dsp:sp>
    <dsp:sp modelId="{05341984-82E5-4667-A1F9-38F51F4F2E8E}">
      <dsp:nvSpPr>
        <dsp:cNvPr id="0" name=""/>
        <dsp:cNvSpPr/>
      </dsp:nvSpPr>
      <dsp:spPr>
        <a:xfrm>
          <a:off x="4268786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73962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6092080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56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374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50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199345"/>
          <a:ext cx="2642398" cy="999505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28728" y="199345"/>
        <a:ext cx="1642893" cy="999505"/>
      </dsp:txXfrm>
    </dsp:sp>
    <dsp:sp modelId="{05341984-82E5-4667-A1F9-38F51F4F2E8E}">
      <dsp:nvSpPr>
        <dsp:cNvPr id="0" name=""/>
        <dsp:cNvSpPr/>
      </dsp:nvSpPr>
      <dsp:spPr>
        <a:xfrm>
          <a:off x="4268786" y="293922"/>
          <a:ext cx="2025882" cy="810352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73962" y="293922"/>
        <a:ext cx="1215530" cy="810352"/>
      </dsp:txXfrm>
    </dsp:sp>
    <dsp:sp modelId="{D1F5D93A-07CF-4095-8D5E-1E8D7D059EB7}">
      <dsp:nvSpPr>
        <dsp:cNvPr id="0" name=""/>
        <dsp:cNvSpPr/>
      </dsp:nvSpPr>
      <dsp:spPr>
        <a:xfrm>
          <a:off x="6092080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56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374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50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199345"/>
          <a:ext cx="2642398" cy="999505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52022" y="199345"/>
        <a:ext cx="1642893" cy="999505"/>
      </dsp:txXfrm>
    </dsp:sp>
    <dsp:sp modelId="{D1F5D93A-07CF-4095-8D5E-1E8D7D059EB7}">
      <dsp:nvSpPr>
        <dsp:cNvPr id="0" name=""/>
        <dsp:cNvSpPr/>
      </dsp:nvSpPr>
      <dsp:spPr>
        <a:xfrm>
          <a:off x="6092080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56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374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50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4E90A-12C3-445C-AE7C-26119772FD38}">
      <dsp:nvSpPr>
        <dsp:cNvPr id="0" name=""/>
        <dsp:cNvSpPr/>
      </dsp:nvSpPr>
      <dsp:spPr>
        <a:xfrm>
          <a:off x="5681" y="293922"/>
          <a:ext cx="2025882" cy="810352"/>
        </a:xfrm>
        <a:prstGeom prst="chevron">
          <a:avLst/>
        </a:prstGeom>
        <a:solidFill>
          <a:srgbClr val="FF0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0857" y="293922"/>
        <a:ext cx="1215530" cy="810352"/>
      </dsp:txXfrm>
    </dsp:sp>
    <dsp:sp modelId="{DB5083BE-CFE8-48CA-A250-B0A1601E9109}">
      <dsp:nvSpPr>
        <dsp:cNvPr id="0" name=""/>
        <dsp:cNvSpPr/>
      </dsp:nvSpPr>
      <dsp:spPr>
        <a:xfrm>
          <a:off x="1828975" y="293922"/>
          <a:ext cx="2025882" cy="810352"/>
        </a:xfrm>
        <a:prstGeom prst="chevron">
          <a:avLst/>
        </a:prstGeom>
        <a:solidFill>
          <a:srgbClr val="FFC00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Related works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34151" y="293922"/>
        <a:ext cx="1215530" cy="810352"/>
      </dsp:txXfrm>
    </dsp:sp>
    <dsp:sp modelId="{05341984-82E5-4667-A1F9-38F51F4F2E8E}">
      <dsp:nvSpPr>
        <dsp:cNvPr id="0" name=""/>
        <dsp:cNvSpPr/>
      </dsp:nvSpPr>
      <dsp:spPr>
        <a:xfrm>
          <a:off x="3652269" y="199345"/>
          <a:ext cx="2642398" cy="999505"/>
        </a:xfrm>
        <a:prstGeom prst="chevron">
          <a:avLst/>
        </a:prstGeom>
        <a:solidFill>
          <a:srgbClr val="92D05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Methods</a:t>
          </a:r>
          <a:endParaRPr lang="zh-TW" altLang="en-US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52022" y="199345"/>
        <a:ext cx="1642893" cy="999505"/>
      </dsp:txXfrm>
    </dsp:sp>
    <dsp:sp modelId="{D1F5D93A-07CF-4095-8D5E-1E8D7D059EB7}">
      <dsp:nvSpPr>
        <dsp:cNvPr id="0" name=""/>
        <dsp:cNvSpPr/>
      </dsp:nvSpPr>
      <dsp:spPr>
        <a:xfrm>
          <a:off x="6092080" y="293922"/>
          <a:ext cx="2025882" cy="810352"/>
        </a:xfrm>
        <a:prstGeom prst="chevron">
          <a:avLst/>
        </a:prstGeom>
        <a:solidFill>
          <a:srgbClr val="00B0F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Datasets</a:t>
          </a:r>
          <a:endParaRPr lang="zh-TW" alt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97256" y="293922"/>
        <a:ext cx="1215530" cy="810352"/>
      </dsp:txXfrm>
    </dsp:sp>
    <dsp:sp modelId="{2865900D-817D-4290-A723-516B376570E7}">
      <dsp:nvSpPr>
        <dsp:cNvPr id="0" name=""/>
        <dsp:cNvSpPr/>
      </dsp:nvSpPr>
      <dsp:spPr>
        <a:xfrm>
          <a:off x="7915374" y="293922"/>
          <a:ext cx="2025882" cy="810352"/>
        </a:xfrm>
        <a:prstGeom prst="chevron">
          <a:avLst/>
        </a:prstGeom>
        <a:solidFill>
          <a:srgbClr val="0070C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20550" y="293922"/>
        <a:ext cx="1215530" cy="810352"/>
      </dsp:txXfrm>
    </dsp:sp>
    <dsp:sp modelId="{067FF26B-CD93-4E4C-8378-BD060EF17BA2}">
      <dsp:nvSpPr>
        <dsp:cNvPr id="0" name=""/>
        <dsp:cNvSpPr/>
      </dsp:nvSpPr>
      <dsp:spPr>
        <a:xfrm>
          <a:off x="9738668" y="293922"/>
          <a:ext cx="2025882" cy="810352"/>
        </a:xfrm>
        <a:prstGeom prst="chevron">
          <a:avLst/>
        </a:prstGeom>
        <a:solidFill>
          <a:srgbClr val="7030A0">
            <a:alpha val="25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zh-TW" altLang="en-US" sz="1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143844" y="293922"/>
        <a:ext cx="1215530" cy="810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17F8B-6A86-45BB-BA6B-A09E42D69A6B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C4B90-E627-4169-82E6-82A82BC97F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11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000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交叉熵損失（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CE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）度量輸出為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到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之間的概率值的分類模型的準確性。交叉熵損失隨著預測概率與實際標籤的偏離而增加，因此理想模型的損失為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。 </a:t>
                </a:r>
                <a:endParaRPr lang="en-US" altLang="zh-TW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在二進制分類中，當類別數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等於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2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時，交叉熵可以計算為： 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(1)</a:t>
                </a:r>
              </a:p>
              <a:p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其中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是標籤的值，可以為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或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，而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p∈[0,1]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是模型對標籤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 = 1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的類的估計概率。 為了符號上的方便，</a:t>
                </a:r>
                <a:r>
                  <a:rPr lang="en-US" altLang="zh-TW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pt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由等式（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2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）定義並重寫：</a:t>
                </a:r>
                <a:endParaRPr lang="en-US" altLang="zh-TW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endParaRPr lang="en-US" altLang="zh-TW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TW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Focal loss 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（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FL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）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[15]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可以被認為是一種改進的交叉熵損失，它的目的是降低簡單示例的比例，並將訓練重點放在難以分類的容易辨認錯誤的示例上。 實際上，我們使用等式（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2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）的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α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平衡變體</a:t>
                </a:r>
                <a:endParaRPr lang="en-US" altLang="zh-TW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在分類中，用於調整具有不同類別標籤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的示例數的方法是針對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 = 1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引入加權因子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α∈[0,1]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，對於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 = 0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引入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1-α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加權因子。 </a:t>
                </a:r>
                <a:endParaRPr lang="en-US" altLang="zh-TW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然後，</a:t>
                </a:r>
                <a:r>
                  <a:rPr lang="en-US" altLang="zh-TW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Focal loss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將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focusing parameter(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調製係數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（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1-p_t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）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^γ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添加到交叉熵損失中，聚焦參數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γ≥0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。 當示例分類錯誤且</a:t>
                </a:r>
                <a:r>
                  <a:rPr lang="en-US" altLang="zh-TW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pt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小時，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modulating factor(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調製因子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接近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LOSS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不受影響。 當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pt→1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時，該因子變為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，並且損失權重降低。 當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γ= 0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時，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FL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等效於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CE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，並且隨著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γ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的增加，調製因子的作用也會增加。</a:t>
                </a:r>
              </a:p>
              <a:p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我們最終使用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α= 0.5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和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γ= 2</a:t>
                </a:r>
                <a:r>
                  <a:rPr lang="zh-TW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，它們不僅可以調整示例數，而且可以專注於難以分類的示例。</a:t>
                </a:r>
                <a:endParaRPr lang="en-US" altLang="zh-TW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交叉熵損失衡量的是輸出為</a:t>
                </a:r>
                <a:r>
                  <a:rPr lang="en-US" altLang="zh-TW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TW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到</a:t>
                </a:r>
                <a:r>
                  <a:rPr lang="en-US" altLang="zh-TW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TW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之間的概率值的分類模型的性能。交叉熵損失隨著預測概率與實際標籤的偏離而增加，</a:t>
                </a:r>
                <a:endParaRPr lang="en-US" altLang="zh-TW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TW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其中類別數</a:t>
                </a:r>
                <a:r>
                  <a:rPr lang="en-US" altLang="zh-TW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</a:t>
                </a:r>
                <a:r>
                  <a:rPr lang="zh-TW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等於</a:t>
                </a:r>
                <a:r>
                  <a:rPr lang="en-US" altLang="zh-TW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zh-TW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，則交叉熵可以計算為：</a:t>
                </a: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所以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的值是正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或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0(b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inary indicator (0 or 1) from one hot encode)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的范围为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到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。当真实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label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，也就是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y=1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时，假如某个样本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预测为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这个类的概率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p=0.6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那么损失就是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-log(0.6)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，注意这个损失是大于等于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的。如果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p=0.9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，那么损失就是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-log(0.9)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，所以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p=0.6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的损失要大于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p=0.9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的损失，这很容易理解。</a:t>
                </a:r>
              </a:p>
              <a:p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增加了一个系数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at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，跟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pt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的定义类似，当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label=1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的时候，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at=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；当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label=-1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的时候，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at=</a:t>
                </a:r>
                <a:r>
                  <a:rPr lang="en-US" altLang="zh-CN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1-a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的范围也是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到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因此可以通过设定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的值（一般而言假如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这个类的样本数比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-1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这个类的样本数多很多，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那么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会取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到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0.5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来增加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-1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这个类的样本的权重）来控制正负样本对总的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loss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的共享权重。这里当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a=0.5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时就和标准交叉熵一样了（系数是个常数）。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l-GR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γ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称作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focusing parameter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l-GR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γ&gt;=0</a:t>
                </a:r>
                <a:r>
                  <a:rPr lang="zh-TW" altLang="el-G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(1-pt)^</a:t>
                </a:r>
                <a:r>
                  <a:rPr lang="el-GR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γ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称为调制系数（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modulating factor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）</a:t>
                </a: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、当一个样本被分错的时候，</a:t>
                </a:r>
                <a:r>
                  <a:rPr lang="en-US" altLang="zh-CN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pt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是很小的（请结合公式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，比如当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y=1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时，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要小于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0.5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才是错分类，此时</a:t>
                </a:r>
                <a:r>
                  <a:rPr lang="en-US" altLang="zh-CN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pt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就比较小，反之亦然），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因此调制系数就趋于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，也就是说相比原来的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loss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是没有什么大的改变的。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当</a:t>
                </a:r>
                <a:r>
                  <a:rPr lang="en-US" altLang="zh-CN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pt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趋于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的时候（此时分类正确而且是易分类样本），调制系数趋于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，也就是对于总的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loss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的贡献很小。</a:t>
                </a:r>
                <a:endParaRPr lang="en-US" altLang="zh-CN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2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、当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γ=0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的时候，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focal loss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就是传统的交叉熵损失，当</a:t>
                </a:r>
                <a:r>
                  <a:rPr lang="en-US" altLang="zh-CN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γ</a:t>
                </a:r>
                <a:r>
                  <a:rPr lang="zh-CN" altLang="en-US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增加的时候，调制系数也会增加。</a:t>
                </a:r>
              </a:p>
              <a:p>
                <a:endParaRPr lang="en-US" altLang="zh-TW" sz="1200" b="0" i="0" u="none" strike="noStrike" kern="1200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那么 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𝑚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𝑐)</a:t>
                </a:r>
                <a:r>
                  <a:rPr lang="en-US" altLang="zh-TW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∈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[0,1]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〗^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𝑝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就是作为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vectors of error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，其中评分函数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</a:t>
                </a:r>
                <a:r>
                  <a:rPr lang="en-US" altLang="zh-TW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Wingdings" panose="05000000000000000000" pitchFamily="2" charset="2"/>
                  </a:rPr>
                  <a:t>softmax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Wingdings" panose="05000000000000000000" pitchFamily="2" charset="2"/>
                  </a:rPr>
                  <a:t>  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Wingdings" panose="05000000000000000000" pitchFamily="2" charset="2"/>
                  </a:rPr>
                  <a:t>,,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class 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𝑐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ground truth 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𝑦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^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∗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pixel 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𝑖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segmentation output ~y and ground truth y* (ground truth label of pixel </a:t>
                </a:r>
                <a:r>
                  <a:rPr lang="en-US" altLang="zh-TW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,)</a:t>
                </a:r>
                <a:endParaRPr lang="en-US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可以对其进行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Lovasz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extension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，使其可导且输入空间从离散的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{0,1}^p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变成连续的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R^p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，其输出值与原函数在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{0,1}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^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上的输出值保持相等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Lovasz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extension ¯△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Jc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相当于是把原子模函数的输出值作为基进行插值，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(m)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就是那些基。这些基的计算就是在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ground truth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中取一部分作为预测结果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24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Lovász-softmax</a:t>
                </a:r>
                <a:r>
                  <a:rPr lang="zh-TW" altLang="en-US" dirty="0"/>
                  <a:t>損失</a:t>
                </a:r>
                <a:r>
                  <a:rPr lang="en-US" altLang="zh-TW" dirty="0"/>
                  <a:t>[16]</a:t>
                </a:r>
                <a:r>
                  <a:rPr lang="zh-TW" altLang="en-US" dirty="0"/>
                  <a:t>是專門（</a:t>
                </a:r>
                <a:r>
                  <a:rPr lang="en-US" altLang="zh-TW" dirty="0"/>
                  <a:t>IoU</a:t>
                </a:r>
                <a:r>
                  <a:rPr lang="zh-TW" altLang="en-US" dirty="0"/>
                  <a:t>）的，也就是分割任務的</a:t>
                </a:r>
                <a:r>
                  <a:rPr lang="en-US" altLang="zh-TW" dirty="0"/>
                  <a:t>Jaccard Index</a:t>
                </a:r>
                <a:r>
                  <a:rPr lang="zh-TW" altLang="en-US" dirty="0"/>
                  <a:t>，可以計算為： </a:t>
                </a:r>
                <a:r>
                  <a:rPr lang="en-US" altLang="zh-TW" dirty="0"/>
                  <a:t>(4)</a:t>
                </a:r>
              </a:p>
              <a:p>
                <a:r>
                  <a:rPr lang="zh-TW" altLang="en-US" dirty="0"/>
                  <a:t>（</a:t>
                </a:r>
                <a:r>
                  <a:rPr lang="en-US" altLang="zh-TW" dirty="0"/>
                  <a:t>Δ_</a:t>
                </a:r>
                <a:r>
                  <a:rPr lang="zh-TW" altLang="en-US" dirty="0"/>
                  <a:t>（</a:t>
                </a:r>
                <a:r>
                  <a:rPr lang="en-US" altLang="zh-TW" dirty="0" err="1"/>
                  <a:t>J_c</a:t>
                </a:r>
                <a:r>
                  <a:rPr lang="zh-TW" altLang="en-US" dirty="0"/>
                  <a:t>））̅（</a:t>
                </a:r>
                <a:r>
                  <a:rPr lang="en-US" altLang="zh-TW" dirty="0"/>
                  <a:t>m</a:t>
                </a:r>
                <a:r>
                  <a:rPr lang="zh-TW" altLang="en-US" dirty="0"/>
                  <a:t>）是根據</a:t>
                </a:r>
                <a:r>
                  <a:rPr lang="en-US" altLang="zh-TW" dirty="0"/>
                  <a:t>Δ_</a:t>
                </a:r>
                <a:r>
                  <a:rPr lang="zh-TW" altLang="en-US" dirty="0"/>
                  <a:t>（</a:t>
                </a:r>
                <a:r>
                  <a:rPr lang="en-US" altLang="zh-TW" dirty="0" err="1"/>
                  <a:t>J_c</a:t>
                </a:r>
                <a:r>
                  <a:rPr lang="zh-TW" altLang="en-US" dirty="0"/>
                  <a:t>）加權這些誤差</a:t>
                </a:r>
                <a:r>
                  <a:rPr lang="en-US" altLang="zh-TW" dirty="0"/>
                  <a:t>m</a:t>
                </a:r>
                <a:r>
                  <a:rPr lang="zh-TW" altLang="en-US" dirty="0"/>
                  <a:t>（</a:t>
                </a:r>
                <a:r>
                  <a:rPr lang="en-US" altLang="zh-TW" dirty="0"/>
                  <a:t>c</a:t>
                </a:r>
                <a:r>
                  <a:rPr lang="zh-TW" altLang="en-US" dirty="0"/>
                  <a:t>）的和。 ∆</a:t>
                </a:r>
                <a:r>
                  <a:rPr lang="en-US" altLang="zh-TW" dirty="0"/>
                  <a:t>_</a:t>
                </a:r>
                <a:r>
                  <a:rPr lang="zh-TW" altLang="en-US" dirty="0"/>
                  <a:t>（</a:t>
                </a:r>
                <a:r>
                  <a:rPr lang="en-US" altLang="zh-TW" dirty="0" err="1"/>
                  <a:t>J_c</a:t>
                </a:r>
                <a:r>
                  <a:rPr lang="zh-TW" altLang="en-US" dirty="0"/>
                  <a:t>）是從</a:t>
                </a:r>
                <a:r>
                  <a:rPr lang="en-US" altLang="zh-TW" dirty="0"/>
                  <a:t>Jaccard</a:t>
                </a:r>
                <a:r>
                  <a:rPr lang="zh-TW" altLang="en-US" dirty="0"/>
                  <a:t>索引生成的</a:t>
                </a:r>
                <a:r>
                  <a:rPr lang="en-US" altLang="zh-TW" dirty="0"/>
                  <a:t>Jaccard</a:t>
                </a:r>
                <a:r>
                  <a:rPr lang="zh-TW" altLang="en-US" dirty="0"/>
                  <a:t>損失，並且</a:t>
                </a:r>
                <a:r>
                  <a:rPr lang="en-US" altLang="zh-TW" dirty="0"/>
                  <a:t>Jaccard</a:t>
                </a:r>
                <a:r>
                  <a:rPr lang="zh-TW" altLang="en-US" dirty="0"/>
                  <a:t>損失包含一組錯誤預測，該錯誤預測是真實的負數和錯誤的正數的組合，並且是離散損失。 </a:t>
                </a:r>
                <a:endParaRPr lang="en-US" altLang="zh-TW" dirty="0"/>
              </a:p>
              <a:p>
                <a:r>
                  <a:rPr lang="zh-TW" altLang="en-US" dirty="0"/>
                  <a:t>（∆</a:t>
                </a:r>
                <a:r>
                  <a:rPr lang="en-US" altLang="zh-TW" dirty="0"/>
                  <a:t>_</a:t>
                </a:r>
                <a:r>
                  <a:rPr lang="zh-TW" altLang="en-US" dirty="0"/>
                  <a:t>（</a:t>
                </a:r>
                <a:r>
                  <a:rPr lang="en-US" altLang="zh-TW" dirty="0" err="1"/>
                  <a:t>J_c</a:t>
                </a:r>
                <a:r>
                  <a:rPr lang="zh-TW" altLang="en-US" dirty="0"/>
                  <a:t>））̅是分段線性的，並且將</a:t>
                </a:r>
                <a:r>
                  <a:rPr lang="en-US" altLang="zh-TW" dirty="0"/>
                  <a:t>R ^ p \ {0,1} ^ p</a:t>
                </a:r>
                <a:r>
                  <a:rPr lang="zh-TW" altLang="en-US" dirty="0"/>
                  <a:t>中的∆</a:t>
                </a:r>
                <a:r>
                  <a:rPr lang="en-US" altLang="zh-TW" dirty="0"/>
                  <a:t>_</a:t>
                </a:r>
                <a:r>
                  <a:rPr lang="zh-TW" altLang="en-US" dirty="0"/>
                  <a:t>（</a:t>
                </a:r>
                <a:r>
                  <a:rPr lang="en-US" altLang="zh-TW" dirty="0" err="1"/>
                  <a:t>J_c</a:t>
                </a:r>
                <a:r>
                  <a:rPr lang="zh-TW" altLang="en-US" dirty="0"/>
                  <a:t>）值插值，而與</a:t>
                </a:r>
                <a:r>
                  <a:rPr lang="en-US" altLang="zh-TW" dirty="0"/>
                  <a:t>{0,1</a:t>
                </a:r>
                <a:r>
                  <a:rPr lang="zh-TW" altLang="en-US" dirty="0"/>
                  <a:t>上的∆</a:t>
                </a:r>
                <a:r>
                  <a:rPr lang="en-US" altLang="zh-TW" dirty="0"/>
                  <a:t>_</a:t>
                </a:r>
                <a:r>
                  <a:rPr lang="zh-TW" altLang="en-US" dirty="0"/>
                  <a:t>（</a:t>
                </a:r>
                <a:r>
                  <a:rPr lang="en-US" altLang="zh-TW" dirty="0" err="1"/>
                  <a:t>J_c</a:t>
                </a:r>
                <a:r>
                  <a:rPr lang="zh-TW" altLang="en-US" dirty="0"/>
                  <a:t>）值相同 </a:t>
                </a:r>
                <a:r>
                  <a:rPr lang="en-US" altLang="zh-TW" dirty="0"/>
                  <a:t>} ^ p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r>
                  <a:rPr lang="en-US" altLang="zh-TW" dirty="0"/>
                  <a:t>m</a:t>
                </a:r>
                <a:r>
                  <a:rPr lang="zh-TW" altLang="en-US" dirty="0"/>
                  <a:t>（</a:t>
                </a:r>
                <a:r>
                  <a:rPr lang="en-US" altLang="zh-TW" dirty="0"/>
                  <a:t>c</a:t>
                </a:r>
                <a:r>
                  <a:rPr lang="zh-TW" altLang="en-US" dirty="0"/>
                  <a:t>）∈</a:t>
                </a:r>
                <a:r>
                  <a:rPr lang="en-US" altLang="zh-TW" dirty="0"/>
                  <a:t>〖[[0,1]} ^ p</a:t>
                </a:r>
                <a:r>
                  <a:rPr lang="zh-TW" altLang="en-US" dirty="0"/>
                  <a:t>是所有像素誤差的向量：</a:t>
                </a:r>
                <a:endParaRPr lang="en-US" altLang="zh-TW" dirty="0"/>
              </a:p>
              <a:p>
                <a:r>
                  <a:rPr lang="zh-TW" altLang="en-US" dirty="0"/>
                  <a:t>具有類別概率</a:t>
                </a:r>
                <a:r>
                  <a:rPr lang="en-US" altLang="zh-TW" dirty="0" err="1"/>
                  <a:t>f_i</a:t>
                </a:r>
                <a:r>
                  <a:rPr lang="zh-TW" altLang="en-US" dirty="0"/>
                  <a:t>（</a:t>
                </a:r>
                <a:r>
                  <a:rPr lang="en-US" altLang="zh-TW" dirty="0"/>
                  <a:t>c</a:t>
                </a:r>
                <a:r>
                  <a:rPr lang="zh-TW" altLang="en-US" dirty="0"/>
                  <a:t>）∈</a:t>
                </a:r>
                <a:r>
                  <a:rPr lang="en-US" altLang="zh-TW" dirty="0"/>
                  <a:t>[0,1]</a:t>
                </a:r>
                <a:r>
                  <a:rPr lang="zh-TW" altLang="en-US" dirty="0"/>
                  <a:t>，該概率由</a:t>
                </a:r>
                <a:r>
                  <a:rPr lang="en-US" altLang="zh-TW" dirty="0" err="1"/>
                  <a:t>softmax</a:t>
                </a:r>
                <a:r>
                  <a:rPr lang="zh-TW" altLang="en-US" dirty="0"/>
                  <a:t>函數，類別</a:t>
                </a:r>
                <a:r>
                  <a:rPr lang="en-US" altLang="zh-TW" dirty="0"/>
                  <a:t>c</a:t>
                </a:r>
                <a:r>
                  <a:rPr lang="zh-TW" altLang="en-US" dirty="0"/>
                  <a:t>和像素</a:t>
                </a:r>
                <a:r>
                  <a:rPr lang="en-US" altLang="zh-TW" dirty="0" err="1"/>
                  <a:t>i</a:t>
                </a:r>
                <a:r>
                  <a:rPr lang="zh-TW" altLang="en-US" dirty="0"/>
                  <a:t>的地面真實情況</a:t>
                </a:r>
                <a:r>
                  <a:rPr lang="en-US" altLang="zh-TW" dirty="0"/>
                  <a:t>y ^ *</a:t>
                </a:r>
                <a:r>
                  <a:rPr lang="zh-TW" altLang="en-US" dirty="0"/>
                  <a:t>計算得出。</a:t>
                </a: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那么 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𝑚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(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𝑐)</a:t>
                </a:r>
                <a:r>
                  <a:rPr lang="en-US" altLang="zh-TW" sz="1200" b="1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∈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〖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[0,1]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〗^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𝑝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就是作为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vectors of error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，其中评分函数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 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是</a:t>
                </a:r>
                <a:r>
                  <a:rPr lang="en-US" altLang="zh-TW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Wingdings" panose="05000000000000000000" pitchFamily="2" charset="2"/>
                  </a:rPr>
                  <a:t>softmax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Wingdings" panose="05000000000000000000" pitchFamily="2" charset="2"/>
                  </a:rPr>
                  <a:t>   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sym typeface="Wingdings" panose="05000000000000000000" pitchFamily="2" charset="2"/>
                  </a:rPr>
                  <a:t>,,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class 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𝑐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and ground truth 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𝑦</a:t>
                </a:r>
                <a:r>
                  <a:rPr lang="zh-TW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^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∗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pixel </a:t>
                </a:r>
                <a:r>
                  <a:rPr lang="en-US" altLang="zh-TW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𝑖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segmentation output ~y and ground truth y* (ground truth label of pixel </a:t>
                </a:r>
                <a:r>
                  <a:rPr lang="en-US" altLang="zh-TW" sz="1200" b="0" i="0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altLang="zh-TW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,)</a:t>
                </a:r>
                <a:endParaRPr lang="en-US" altLang="zh-TW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可以对其进行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Lovasz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extension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，使其可导且输入空间从离散的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{0,1}^p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变成连续的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R^p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，其输出值与原函数在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{0,1}</a:t>
                </a:r>
                <a:r>
                  <a:rPr lang="en-US" altLang="zh-TW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^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上的输出值保持相等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Lovasz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extension ¯△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Jc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相当于是把原子模函数的输出值作为基进行插值，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gi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(m)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就是那些基。这些基的计算就是在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ground truth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中取一部分作为预测结果</a:t>
                </a:r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555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均值减法（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subtraction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）是预处理最常用的形式。 它对数据中每个独立特征减去平均值，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从几何上可以理解为在每个维度上都将数据云的中心都迁移到原点。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38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416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近期隨著機器人、無人駕駛的研究開始興起，為了能夠在有限的資源上運行深度學習的網路的實時性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(real-time)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，必須要在精確度和速度中找到一個平衡。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網路主要是透過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減少參數量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、計算量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，而且在維持足夠好的預測結果下擁有相當高的速度，因此我們的網絡可以應用於實時語義分割。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10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所謂的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pixel-level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的層級上 對一個圖像進行分類。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也就是說，可以看到圖上，每一個像素都會對應到一個物件，藍色的是車子、紅色的是人等等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432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55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擴展的內核大小表示一個更大的有效接收域，與原始內核大小相比，該字段可以獲取更多的圖像信息，而無需增加參數數量。</a:t>
            </a:r>
            <a:endParaRPr lang="en-US" altLang="zh-TW" dirty="0"/>
          </a:p>
          <a:p>
            <a:r>
              <a:rPr lang="zh-TW" altLang="en-US" dirty="0"/>
              <a:t>但是會增加計算量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84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500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八度卷積具有兩個輸入和兩個輸出，並且輸入和輸出都可以分為高頻部分和低頻部分。高頻與低頻之比由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的值確定。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的值，倍頻程卷積會將特徵圖劃分為高頻和低頻部分，並通過四個計算路徑輸出這兩個部分。兩條綠色路徑代表高頻和低頻特徵圖的信息更新，兩條紅色路徑促進兩部分之間的信息交換。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由於低頻特徵圖的大小僅為高頻特徵圖的四分之一，因此倍頻程卷積可以有效地減少計算量，但也有其局限性。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倍頻程卷積的輸出將分為高頻部分和低頻部分，但結果這兩個部分不能直接輸出。必須重新整合為完整的特徵圖，這意味著倍頻程卷積必須在相同的內核大小下至少使用兩次。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42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</a:t>
            </a:r>
            <a:r>
              <a:rPr lang="en-US" altLang="zh-TW" dirty="0"/>
              <a:t>4</a:t>
            </a:r>
            <a:r>
              <a:rPr lang="zh-TW" altLang="en-US" dirty="0"/>
              <a:t>中提出的八度半擴展瓶頸網絡（</a:t>
            </a:r>
            <a:r>
              <a:rPr lang="en-US" altLang="zh-TW" dirty="0"/>
              <a:t>OHDBNet</a:t>
            </a:r>
            <a:r>
              <a:rPr lang="zh-TW" altLang="en-US" dirty="0"/>
              <a:t>）的體系結構類似於</a:t>
            </a:r>
            <a:r>
              <a:rPr lang="en-US" altLang="zh-TW" dirty="0" err="1"/>
              <a:t>DABNet</a:t>
            </a:r>
            <a:r>
              <a:rPr lang="en-US" altLang="zh-TW" dirty="0"/>
              <a:t> [1]</a:t>
            </a:r>
            <a:r>
              <a:rPr lang="zh-TW" altLang="en-US" dirty="0"/>
              <a:t>。 在</a:t>
            </a:r>
            <a:r>
              <a:rPr lang="en-US" altLang="zh-TW" dirty="0"/>
              <a:t>OHDBNet</a:t>
            </a:r>
            <a:r>
              <a:rPr lang="zh-TW" altLang="en-US" dirty="0"/>
              <a:t>中，圖</a:t>
            </a:r>
            <a:r>
              <a:rPr lang="en-US" altLang="zh-TW" dirty="0"/>
              <a:t>5</a:t>
            </a:r>
            <a:r>
              <a:rPr lang="zh-TW" altLang="en-US" dirty="0"/>
              <a:t>中的</a:t>
            </a:r>
            <a:r>
              <a:rPr lang="en-US" altLang="zh-TW" dirty="0"/>
              <a:t>OHDB</a:t>
            </a:r>
            <a:r>
              <a:rPr lang="zh-TW" altLang="en-US" dirty="0"/>
              <a:t>塊用不同數量的</a:t>
            </a:r>
            <a:r>
              <a:rPr lang="en-US" altLang="zh-TW" dirty="0"/>
              <a:t>OHDB</a:t>
            </a:r>
            <a:r>
              <a:rPr lang="zh-TW" altLang="en-US" dirty="0"/>
              <a:t>模塊替換了</a:t>
            </a:r>
            <a:r>
              <a:rPr lang="en-US" altLang="zh-TW" dirty="0"/>
              <a:t>DAB</a:t>
            </a:r>
            <a:r>
              <a:rPr lang="zh-TW" altLang="en-US" dirty="0"/>
              <a:t>塊。</a:t>
            </a:r>
            <a:endParaRPr lang="en-US" altLang="zh-TW" dirty="0"/>
          </a:p>
          <a:p>
            <a:r>
              <a:rPr lang="zh-TW" altLang="en-US" dirty="0"/>
              <a:t> 由於我們的研究試圖建立一個計算量少，參數少的輕量級模型，因此我們的網絡只有</a:t>
            </a:r>
            <a:r>
              <a:rPr lang="en-US" altLang="zh-TW" dirty="0"/>
              <a:t>11</a:t>
            </a:r>
            <a:r>
              <a:rPr lang="zh-TW" altLang="en-US" dirty="0"/>
              <a:t>層，因此可以分為表</a:t>
            </a:r>
            <a:r>
              <a:rPr lang="en-US" altLang="zh-TW" dirty="0"/>
              <a:t>1</a:t>
            </a:r>
            <a:r>
              <a:rPr lang="zh-TW" altLang="en-US" dirty="0"/>
              <a:t>中所示的四個部分。</a:t>
            </a:r>
            <a:endParaRPr lang="en-US" altLang="zh-TW" dirty="0"/>
          </a:p>
          <a:p>
            <a:r>
              <a:rPr lang="zh-TW" altLang="en-US" dirty="0"/>
              <a:t>前三個部分負責提取特徵圖。 最後一部分是輸出結果，然後在每個部分之間使用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在第一部分，有一個初始塊，該塊使用</a:t>
            </a:r>
            <a:r>
              <a:rPr lang="en-US" altLang="zh-TW" dirty="0"/>
              <a:t>3 x 3</a:t>
            </a:r>
            <a:r>
              <a:rPr lang="zh-TW" altLang="en-US" dirty="0"/>
              <a:t>標準卷積來擴展通道，並使用兩個八度卷積來提取圖像的特徵。第二部分和第三部分都包括用於特徵提取的下採樣塊和</a:t>
            </a:r>
            <a:r>
              <a:rPr lang="en-US" altLang="zh-TW" dirty="0"/>
              <a:t>OHDB</a:t>
            </a:r>
            <a:r>
              <a:rPr lang="zh-TW" altLang="en-US" dirty="0"/>
              <a:t>塊。</a:t>
            </a:r>
            <a:endParaRPr lang="en-US" altLang="zh-TW" dirty="0"/>
          </a:p>
          <a:p>
            <a:r>
              <a:rPr lang="zh-TW" altLang="en-US" dirty="0"/>
              <a:t>在第二部分中，下採樣塊是步長為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3 x 3</a:t>
            </a:r>
            <a:r>
              <a:rPr lang="zh-TW" altLang="en-US" dirty="0"/>
              <a:t>標準卷積和最大緩衝為</a:t>
            </a:r>
            <a:r>
              <a:rPr lang="en-US" altLang="zh-TW" dirty="0"/>
              <a:t>2 x 2</a:t>
            </a:r>
            <a:r>
              <a:rPr lang="zh-TW" altLang="en-US" dirty="0"/>
              <a:t>的級聯的連接，而</a:t>
            </a:r>
            <a:r>
              <a:rPr lang="en-US" altLang="zh-TW" dirty="0"/>
              <a:t>OHDB</a:t>
            </a:r>
            <a:r>
              <a:rPr lang="zh-TW" altLang="en-US" dirty="0"/>
              <a:t>塊中包含膨脹率為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/>
              <a:t>OHDB</a:t>
            </a:r>
            <a:r>
              <a:rPr lang="zh-TW" altLang="en-US" dirty="0"/>
              <a:t>模塊。下採樣塊只是步幅為</a:t>
            </a:r>
            <a:r>
              <a:rPr lang="en-US" altLang="zh-TW" dirty="0"/>
              <a:t>2</a:t>
            </a:r>
            <a:r>
              <a:rPr lang="zh-TW" altLang="en-US" dirty="0"/>
              <a:t>的單個</a:t>
            </a:r>
            <a:r>
              <a:rPr lang="en-US" altLang="zh-TW" dirty="0"/>
              <a:t>3 x 3</a:t>
            </a:r>
            <a:r>
              <a:rPr lang="zh-TW" altLang="en-US" dirty="0"/>
              <a:t>標準卷積，</a:t>
            </a:r>
            <a:endParaRPr lang="en-US" altLang="zh-TW" dirty="0"/>
          </a:p>
          <a:p>
            <a:r>
              <a:rPr lang="zh-TW" altLang="en-US" dirty="0"/>
              <a:t>但是</a:t>
            </a:r>
            <a:r>
              <a:rPr lang="en-US" altLang="zh-TW" dirty="0"/>
              <a:t>OHDB</a:t>
            </a:r>
            <a:r>
              <a:rPr lang="zh-TW" altLang="en-US" dirty="0"/>
              <a:t>塊包含三個</a:t>
            </a:r>
            <a:r>
              <a:rPr lang="en-US" altLang="zh-TW" dirty="0"/>
              <a:t>OHDB</a:t>
            </a:r>
            <a:r>
              <a:rPr lang="zh-TW" altLang="en-US" dirty="0"/>
              <a:t>模塊，並且</a:t>
            </a:r>
            <a:r>
              <a:rPr lang="en-US" altLang="zh-TW" dirty="0"/>
              <a:t>OHDB</a:t>
            </a:r>
            <a:r>
              <a:rPr lang="zh-TW" altLang="en-US" dirty="0"/>
              <a:t>模塊的擴展速率分別為</a:t>
            </a:r>
            <a:r>
              <a:rPr lang="en-US" altLang="zh-TW" dirty="0"/>
              <a:t>4</a:t>
            </a:r>
            <a:r>
              <a:rPr lang="zh-TW" altLang="en-US" dirty="0"/>
              <a:t>、</a:t>
            </a:r>
            <a:r>
              <a:rPr lang="en-US" altLang="zh-TW" dirty="0"/>
              <a:t>8</a:t>
            </a:r>
            <a:r>
              <a:rPr lang="zh-TW" altLang="en-US" dirty="0"/>
              <a:t>、</a:t>
            </a:r>
            <a:r>
              <a:rPr lang="en-US" altLang="zh-TW" dirty="0"/>
              <a:t>16</a:t>
            </a:r>
            <a:r>
              <a:rPr lang="zh-TW" altLang="en-US" dirty="0"/>
              <a:t>。在第四部分中，最後一次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  <a:r>
              <a:rPr lang="zh-TW" altLang="en-US" dirty="0"/>
              <a:t>後，我們將使用</a:t>
            </a:r>
            <a:r>
              <a:rPr lang="en-US" altLang="zh-TW" dirty="0"/>
              <a:t>1 x 1</a:t>
            </a:r>
            <a:r>
              <a:rPr lang="zh-TW" altLang="en-US" dirty="0"/>
              <a:t>標準卷積和雙線性插值來生成最終結果。</a:t>
            </a:r>
          </a:p>
          <a:p>
            <a:r>
              <a:rPr lang="zh-TW" altLang="en-US" dirty="0"/>
              <a:t>我們使用一些遠程快捷方式連接和短距離快捷方式連接，它們可以促進功能複用和補償信息丟失。</a:t>
            </a:r>
            <a:endParaRPr lang="en-US" altLang="zh-TW" dirty="0"/>
          </a:p>
          <a:p>
            <a:r>
              <a:rPr lang="zh-TW" altLang="en-US" dirty="0"/>
              <a:t>在每個部分之間，遠程連接將原始圖像降採樣為特徵圖的相同分辨率，然後將它們連接在一起，</a:t>
            </a:r>
            <a:endParaRPr lang="en-US" altLang="zh-TW" dirty="0"/>
          </a:p>
          <a:p>
            <a:r>
              <a:rPr lang="zh-TW" altLang="en-US" dirty="0"/>
              <a:t>而短距離連接則將特徵圖連接在一起，這些特徵圖是在第二個和第三個</a:t>
            </a:r>
            <a:r>
              <a:rPr lang="en-US" altLang="zh-TW" dirty="0"/>
              <a:t>OHDB</a:t>
            </a:r>
            <a:r>
              <a:rPr lang="zh-TW" altLang="en-US" dirty="0"/>
              <a:t>塊之後和之前提取的部分。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90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</a:t>
            </a:r>
            <a:r>
              <a:rPr lang="en-US" altLang="zh-TW" dirty="0"/>
              <a:t>5</a:t>
            </a:r>
            <a:r>
              <a:rPr lang="zh-TW" altLang="en-US" dirty="0"/>
              <a:t>中的</a:t>
            </a:r>
            <a:r>
              <a:rPr lang="en-US" altLang="zh-TW" dirty="0"/>
              <a:t>OHDB</a:t>
            </a:r>
            <a:r>
              <a:rPr lang="zh-TW" altLang="en-US" dirty="0"/>
              <a:t>模塊受</a:t>
            </a:r>
            <a:r>
              <a:rPr lang="en-US" altLang="zh-TW" dirty="0" err="1"/>
              <a:t>ResNet</a:t>
            </a:r>
            <a:r>
              <a:rPr lang="en-US" altLang="zh-TW" dirty="0"/>
              <a:t> [12]</a:t>
            </a:r>
            <a:r>
              <a:rPr lang="zh-TW" altLang="en-US" dirty="0"/>
              <a:t>中的瓶頸設計（圖</a:t>
            </a:r>
            <a:r>
              <a:rPr lang="en-US" altLang="zh-TW" dirty="0"/>
              <a:t>2</a:t>
            </a:r>
            <a:r>
              <a:rPr lang="zh-TW" altLang="en-US" dirty="0"/>
              <a:t>（</a:t>
            </a:r>
            <a:r>
              <a:rPr lang="en-US" altLang="zh-TW" dirty="0"/>
              <a:t>a</a:t>
            </a:r>
            <a:r>
              <a:rPr lang="zh-TW" altLang="en-US" dirty="0"/>
              <a:t>））和</a:t>
            </a:r>
            <a:r>
              <a:rPr lang="en-US" altLang="zh-TW" dirty="0"/>
              <a:t>DAB</a:t>
            </a:r>
            <a:r>
              <a:rPr lang="zh-TW" altLang="en-US" dirty="0"/>
              <a:t>模塊中的兩分支結構（圖</a:t>
            </a:r>
            <a:r>
              <a:rPr lang="en-US" altLang="zh-TW" dirty="0"/>
              <a:t>2</a:t>
            </a:r>
            <a:r>
              <a:rPr lang="zh-TW" altLang="en-US" dirty="0"/>
              <a:t>（</a:t>
            </a:r>
            <a:r>
              <a:rPr lang="en-US" altLang="zh-TW" dirty="0"/>
              <a:t>c</a:t>
            </a:r>
            <a:r>
              <a:rPr lang="zh-TW" altLang="en-US" dirty="0"/>
              <a:t>））的啟發，與</a:t>
            </a:r>
            <a:r>
              <a:rPr lang="en-US" altLang="zh-TW" dirty="0"/>
              <a:t>DAB</a:t>
            </a:r>
            <a:r>
              <a:rPr lang="zh-TW" altLang="en-US" dirty="0"/>
              <a:t>模塊相似，但是參數較低且計算量較小由於減少了渠道費用。</a:t>
            </a:r>
            <a:endParaRPr lang="en-US" altLang="zh-TW" dirty="0"/>
          </a:p>
          <a:p>
            <a:r>
              <a:rPr lang="zh-TW" altLang="en-US" dirty="0"/>
              <a:t>由於倍頻程卷積至少由兩層具有相同內核大小的層限制，因此我們為每個</a:t>
            </a:r>
            <a:r>
              <a:rPr lang="en-US" altLang="zh-TW" dirty="0"/>
              <a:t>OHDB</a:t>
            </a:r>
            <a:r>
              <a:rPr lang="zh-TW" altLang="en-US" dirty="0"/>
              <a:t>模塊使用</a:t>
            </a:r>
            <a:r>
              <a:rPr lang="en-US" altLang="zh-TW" dirty="0"/>
              <a:t>3 x 3</a:t>
            </a:r>
            <a:r>
              <a:rPr lang="zh-TW" altLang="en-US" dirty="0"/>
              <a:t>倍頻程卷積和四分之一通道，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為了提取局部信息和上下文信息，我們在一個分支中使用</a:t>
            </a:r>
            <a:r>
              <a:rPr lang="en-US" altLang="zh-TW" dirty="0"/>
              <a:t>3 x 3</a:t>
            </a:r>
            <a:r>
              <a:rPr lang="zh-TW" altLang="en-US" dirty="0"/>
              <a:t>倍頻程卷積，在另一分支中使用具有擴張速率的</a:t>
            </a:r>
            <a:r>
              <a:rPr lang="en-US" altLang="zh-TW" dirty="0"/>
              <a:t>3 x 3</a:t>
            </a:r>
            <a:r>
              <a:rPr lang="zh-TW" altLang="en-US" dirty="0"/>
              <a:t>倍頻程卷積。</a:t>
            </a:r>
            <a:endParaRPr lang="en-US" altLang="zh-TW" dirty="0"/>
          </a:p>
          <a:p>
            <a:r>
              <a:rPr lang="zh-TW" altLang="en-US" dirty="0"/>
              <a:t>儘管膨脹卷積可以在不降低特徵圖分辨率的情況下擴大接收場，但必須填充大量填充以保持特徵圖的大小。當膨脹率變大時，將導致更多的計算成本。因此，我們使用的最高擴張率是</a:t>
            </a:r>
            <a:r>
              <a:rPr lang="en-US" altLang="zh-TW" dirty="0"/>
              <a:t>16</a:t>
            </a:r>
            <a:r>
              <a:rPr lang="zh-TW" altLang="en-US" dirty="0"/>
              <a:t>。</a:t>
            </a:r>
          </a:p>
          <a:p>
            <a:endParaRPr lang="en-US" altLang="zh-TW" dirty="0"/>
          </a:p>
          <a:p>
            <a:r>
              <a:rPr lang="zh-TW" altLang="en-US" dirty="0"/>
              <a:t>在對兩個分支進行卷積之後，我們將兩個分支加在一起，然後使用</a:t>
            </a:r>
            <a:r>
              <a:rPr lang="en-US" altLang="zh-TW" dirty="0"/>
              <a:t>1 x 1</a:t>
            </a:r>
            <a:r>
              <a:rPr lang="zh-TW" altLang="en-US" dirty="0"/>
              <a:t>標準卷積恢復到原始通道數。最後，我們將通過快捷連接將提取的結果與原始輸入融合，以補充信息。</a:t>
            </a:r>
          </a:p>
          <a:p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OHDB</a:t>
            </a:r>
            <a:r>
              <a:rPr lang="zh-TW" altLang="en-US" dirty="0"/>
              <a:t>模塊中，我們在所有倍頻程卷積中使用批處理規範化和非線性函數，其中始終在非線性函數之前使用批處理規範化。我們使用的非線性函數是</a:t>
            </a:r>
            <a:r>
              <a:rPr lang="en-US" altLang="zh-TW" dirty="0" err="1"/>
              <a:t>PReLU</a:t>
            </a:r>
            <a:r>
              <a:rPr lang="en-US" altLang="zh-TW" dirty="0"/>
              <a:t> [13]</a:t>
            </a:r>
            <a:r>
              <a:rPr lang="zh-TW" altLang="en-US" dirty="0"/>
              <a:t>，由於淺層網絡模型，它可以比</a:t>
            </a:r>
            <a:r>
              <a:rPr lang="en-US" altLang="zh-TW" dirty="0" err="1"/>
              <a:t>ReLU</a:t>
            </a:r>
            <a:r>
              <a:rPr lang="zh-TW" altLang="en-US" dirty="0"/>
              <a:t>獲得更好的精度。</a:t>
            </a:r>
            <a:endParaRPr lang="en-US" altLang="zh-TW" dirty="0"/>
          </a:p>
          <a:p>
            <a:r>
              <a:rPr lang="zh-TW" altLang="en-US" dirty="0"/>
              <a:t>但是，僅在將兩個分支相加之後才採用批歸一化，然後在通過快捷連接融合的特徵圖之後使用非線性。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C4B90-E627-4169-82E6-82A82BC97F5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69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FAD2F-5669-4149-B314-6996E99A03AD}" type="datetime1">
              <a:rPr lang="en-US" altLang="zh-TW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03540-30DC-4FB1-BF47-AAF22E237F63}" type="datetime1">
              <a:rPr lang="en-US" altLang="zh-TW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E03A-A896-43A4-A01C-CE5C63ACFF39}" type="datetime1">
              <a:rPr lang="en-US" altLang="zh-TW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943A-92C2-4D95-B22B-1CDD7BB04C7E}" type="datetime1">
              <a:rPr lang="en-US" altLang="zh-TW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1BADC72-FDFE-46EF-A18A-FB59ABCEECD5}" type="datetime1">
              <a:rPr lang="en-US" altLang="zh-TW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F086A-14D8-4784-B05B-9116D2505243}" type="datetime1">
              <a:rPr lang="en-US" altLang="zh-TW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71F0-758A-45F0-AB94-15A5F0A57A5E}" type="datetime1">
              <a:rPr lang="en-US" altLang="zh-TW" smtClean="0"/>
              <a:t>7/15/20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1235-C177-4D9C-9616-ACECF09131F1}" type="datetime1">
              <a:rPr lang="en-US" altLang="zh-TW" smtClean="0"/>
              <a:t>7/15/20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48F18-B1D7-4B6F-B9B0-F06B70CE8AF5}" type="datetime1">
              <a:rPr lang="en-US" altLang="zh-TW" smtClean="0"/>
              <a:t>7/15/20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EAA3A-5AE2-4F24-87F1-AA6E57876C74}" type="datetime1">
              <a:rPr lang="en-US" altLang="zh-TW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F00DF-E3D2-4D39-872C-BB87F7A5322E}" type="datetime1">
              <a:rPr lang="en-US" altLang="zh-TW" smtClean="0"/>
              <a:t>7/15/20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8BBB30A-4856-41B5-AEC7-C00F4682CD94}" type="datetime1">
              <a:rPr lang="en-US" altLang="zh-TW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slide" Target="slide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slide" Target="slide34.xml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slide" Target="slide20.xml"/><Relationship Id="rId4" Type="http://schemas.openxmlformats.org/officeDocument/2006/relationships/image" Target="../media/image36.png"/><Relationship Id="rId9" Type="http://schemas.microsoft.com/office/2007/relationships/diagramDrawing" Target="../diagrams/drawin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50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" Target="slide10.xml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10" Type="http://schemas.openxmlformats.org/officeDocument/2006/relationships/image" Target="../media/image38.png"/><Relationship Id="rId4" Type="http://schemas.openxmlformats.org/officeDocument/2006/relationships/diagramData" Target="../diagrams/data15.xml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36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42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10" Type="http://schemas.openxmlformats.org/officeDocument/2006/relationships/slide" Target="slide9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diagramLayout" Target="../diagrams/layout18.xml"/><Relationship Id="rId7" Type="http://schemas.openxmlformats.org/officeDocument/2006/relationships/image" Target="../media/image4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4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4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22.xml"/><Relationship Id="rId12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2.xml"/><Relationship Id="rId11" Type="http://schemas.openxmlformats.org/officeDocument/2006/relationships/image" Target="../media/image50.png"/><Relationship Id="rId5" Type="http://schemas.openxmlformats.org/officeDocument/2006/relationships/diagramLayout" Target="../diagrams/layout22.xml"/><Relationship Id="rId10" Type="http://schemas.openxmlformats.org/officeDocument/2006/relationships/image" Target="../media/image49.png"/><Relationship Id="rId4" Type="http://schemas.openxmlformats.org/officeDocument/2006/relationships/diagramData" Target="../diagrams/data22.xml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12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56.png"/><Relationship Id="rId5" Type="http://schemas.openxmlformats.org/officeDocument/2006/relationships/diagramQuickStyle" Target="../diagrams/quickStyle23.xml"/><Relationship Id="rId10" Type="http://schemas.openxmlformats.org/officeDocument/2006/relationships/image" Target="../media/image55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12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62.png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68.png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11" Type="http://schemas.openxmlformats.org/officeDocument/2006/relationships/image" Target="../media/image73.png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72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12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11" Type="http://schemas.openxmlformats.org/officeDocument/2006/relationships/image" Target="../media/image79.png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78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11" Type="http://schemas.openxmlformats.org/officeDocument/2006/relationships/image" Target="../media/image85.png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84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91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90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i.eng.cam.ac.uk/projects/segnet/tutorial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" Target="slide33.xml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slide" Target="slide34.xml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14.png"/><Relationship Id="rId4" Type="http://schemas.openxmlformats.org/officeDocument/2006/relationships/diagramData" Target="../diagrams/data5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image" Target="../media/image140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slide" Target="slide19.xml"/><Relationship Id="rId21" Type="http://schemas.openxmlformats.org/officeDocument/2006/relationships/image" Target="../media/image22.png"/><Relationship Id="rId7" Type="http://schemas.openxmlformats.org/officeDocument/2006/relationships/diagramColors" Target="../diagrams/colors7.xml"/><Relationship Id="rId12" Type="http://schemas.openxmlformats.org/officeDocument/2006/relationships/image" Target="../media/image130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120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diagramLayout" Target="../diagrams/layout7.xml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diagramData" Target="../diagrams/data7.xml"/><Relationship Id="rId9" Type="http://schemas.openxmlformats.org/officeDocument/2006/relationships/image" Target="../media/image10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3412" y="1488390"/>
            <a:ext cx="11062447" cy="2865495"/>
          </a:xfrm>
        </p:spPr>
        <p:txBody>
          <a:bodyPr/>
          <a:lstStyle/>
          <a:p>
            <a:pPr algn="ctr"/>
            <a:r>
              <a:rPr lang="en-US" altLang="zh-TW" sz="4000" dirty="0"/>
              <a:t>OHDBNet: Octave Half Dilated Bottleneck Network with Mixed Loss for Real-Time Semantic Segmentation</a:t>
            </a:r>
            <a:endParaRPr lang="en-US" altLang="zh-TW" sz="2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050978" y="5644843"/>
            <a:ext cx="4016507" cy="1069848"/>
          </a:xfrm>
        </p:spPr>
        <p:txBody>
          <a:bodyPr/>
          <a:lstStyle/>
          <a:p>
            <a:r>
              <a:rPr lang="en-US" altLang="zh-TW" dirty="0"/>
              <a:t>		</a:t>
            </a:r>
            <a:r>
              <a:rPr lang="zh-TW" altLang="en-US" dirty="0"/>
              <a:t>學生</a:t>
            </a:r>
            <a:r>
              <a:rPr lang="en-US" altLang="zh-TW" dirty="0"/>
              <a:t>	</a:t>
            </a:r>
            <a:r>
              <a:rPr lang="zh-TW" altLang="en-US" dirty="0"/>
              <a:t>劉亮昆</a:t>
            </a:r>
            <a:endParaRPr lang="en-US" altLang="zh-TW" dirty="0"/>
          </a:p>
          <a:p>
            <a:r>
              <a:rPr lang="zh-TW" altLang="en-US" dirty="0"/>
              <a:t>               指導教授    張隆紋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058A19-E13A-4611-963B-4A6E174F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6E4AD62C-F830-4414-BE14-07C82D2BA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207127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F559FD16-1095-4914-83CD-3A9B94CD15A9}"/>
              </a:ext>
            </a:extLst>
          </p:cNvPr>
          <p:cNvGrpSpPr/>
          <p:nvPr/>
        </p:nvGrpSpPr>
        <p:grpSpPr>
          <a:xfrm>
            <a:off x="2938262" y="5220971"/>
            <a:ext cx="6328931" cy="1483434"/>
            <a:chOff x="2938262" y="5220971"/>
            <a:chExt cx="6328931" cy="1483434"/>
          </a:xfrm>
        </p:grpSpPr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99986181-8E65-4909-BBDF-779DCEB9739C}"/>
                </a:ext>
              </a:extLst>
            </p:cNvPr>
            <p:cNvGrpSpPr/>
            <p:nvPr/>
          </p:nvGrpSpPr>
          <p:grpSpPr>
            <a:xfrm>
              <a:off x="2986266" y="5220971"/>
              <a:ext cx="1614867" cy="795226"/>
              <a:chOff x="818400" y="5082326"/>
              <a:chExt cx="1614867" cy="795226"/>
            </a:xfrm>
          </p:grpSpPr>
          <p:sp>
            <p:nvSpPr>
              <p:cNvPr id="98" name="立方體 97">
                <a:extLst>
                  <a:ext uri="{FF2B5EF4-FFF2-40B4-BE49-F238E27FC236}">
                    <a16:creationId xmlns:a16="http://schemas.microsoft.com/office/drawing/2014/main" id="{8AF4A7E9-93ED-4BA9-81E4-7A9F5AD5F236}"/>
                  </a:ext>
                </a:extLst>
              </p:cNvPr>
              <p:cNvSpPr/>
              <p:nvPr/>
            </p:nvSpPr>
            <p:spPr>
              <a:xfrm>
                <a:off x="818400" y="5082326"/>
                <a:ext cx="185422" cy="795226"/>
              </a:xfrm>
              <a:prstGeom prst="cube">
                <a:avLst>
                  <a:gd name="adj" fmla="val 63095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en-US" altLang="zh-TW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226C63B4-7399-408E-A39D-48A595E8370F}"/>
                  </a:ext>
                </a:extLst>
              </p:cNvPr>
              <p:cNvSpPr txBox="1"/>
              <p:nvPr/>
            </p:nvSpPr>
            <p:spPr>
              <a:xfrm>
                <a:off x="1030319" y="5165745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</a:t>
                </a:r>
              </a:p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Convolution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466EF2AE-1E43-40B0-AC22-5565D8171410}"/>
                </a:ext>
              </a:extLst>
            </p:cNvPr>
            <p:cNvGrpSpPr/>
            <p:nvPr/>
          </p:nvGrpSpPr>
          <p:grpSpPr>
            <a:xfrm>
              <a:off x="5066269" y="5222895"/>
              <a:ext cx="1620468" cy="809320"/>
              <a:chOff x="4364457" y="5082326"/>
              <a:chExt cx="1620468" cy="809320"/>
            </a:xfrm>
          </p:grpSpPr>
          <p:sp>
            <p:nvSpPr>
              <p:cNvPr id="100" name="立方體 99">
                <a:extLst>
                  <a:ext uri="{FF2B5EF4-FFF2-40B4-BE49-F238E27FC236}">
                    <a16:creationId xmlns:a16="http://schemas.microsoft.com/office/drawing/2014/main" id="{E5FC6138-696A-4B1E-9F3C-68D12D3D7D31}"/>
                  </a:ext>
                </a:extLst>
              </p:cNvPr>
              <p:cNvSpPr/>
              <p:nvPr/>
            </p:nvSpPr>
            <p:spPr>
              <a:xfrm>
                <a:off x="4364457" y="5082326"/>
                <a:ext cx="188708" cy="809320"/>
              </a:xfrm>
              <a:prstGeom prst="cube">
                <a:avLst>
                  <a:gd name="adj" fmla="val 63095"/>
                </a:avLst>
              </a:prstGeom>
              <a:solidFill>
                <a:srgbClr val="D4FFB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en-US" altLang="zh-TW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B91F0A93-9EF5-4736-ACAD-5A4159AD4A4E}"/>
                  </a:ext>
                </a:extLst>
              </p:cNvPr>
              <p:cNvSpPr txBox="1"/>
              <p:nvPr/>
            </p:nvSpPr>
            <p:spPr>
              <a:xfrm>
                <a:off x="4581977" y="5129507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Octave</a:t>
                </a:r>
              </a:p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Convolution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9" name="群組 158">
              <a:extLst>
                <a:ext uri="{FF2B5EF4-FFF2-40B4-BE49-F238E27FC236}">
                  <a16:creationId xmlns:a16="http://schemas.microsoft.com/office/drawing/2014/main" id="{2BA01AF0-7C8A-445E-B2A2-CE65B1226EC0}"/>
                </a:ext>
              </a:extLst>
            </p:cNvPr>
            <p:cNvGrpSpPr/>
            <p:nvPr/>
          </p:nvGrpSpPr>
          <p:grpSpPr>
            <a:xfrm>
              <a:off x="2938262" y="6284724"/>
              <a:ext cx="1839741" cy="369332"/>
              <a:chOff x="8188831" y="4727617"/>
              <a:chExt cx="1839741" cy="369332"/>
            </a:xfrm>
          </p:grpSpPr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C9DE2015-0109-4673-9877-F56A12E4B7ED}"/>
                  </a:ext>
                </a:extLst>
              </p:cNvPr>
              <p:cNvSpPr/>
              <p:nvPr/>
            </p:nvSpPr>
            <p:spPr>
              <a:xfrm>
                <a:off x="8188831" y="4758131"/>
                <a:ext cx="273846" cy="273846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zh-TW" alt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6CCCBDDC-CE2C-44CC-9EAB-516B756444B4}"/>
                  </a:ext>
                </a:extLst>
              </p:cNvPr>
              <p:cNvSpPr txBox="1"/>
              <p:nvPr/>
            </p:nvSpPr>
            <p:spPr>
              <a:xfrm>
                <a:off x="8535856" y="4727617"/>
                <a:ext cx="1492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Concatenate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A7A013D2-71E4-4D54-AB3F-18141C67EB92}"/>
                </a:ext>
              </a:extLst>
            </p:cNvPr>
            <p:cNvGrpSpPr/>
            <p:nvPr/>
          </p:nvGrpSpPr>
          <p:grpSpPr>
            <a:xfrm>
              <a:off x="4830433" y="6253939"/>
              <a:ext cx="2394733" cy="412346"/>
              <a:chOff x="7969677" y="6447198"/>
              <a:chExt cx="2394733" cy="412346"/>
            </a:xfrm>
          </p:grpSpPr>
          <p:sp>
            <p:nvSpPr>
              <p:cNvPr id="103" name="立方體 102">
                <a:extLst>
                  <a:ext uri="{FF2B5EF4-FFF2-40B4-BE49-F238E27FC236}">
                    <a16:creationId xmlns:a16="http://schemas.microsoft.com/office/drawing/2014/main" id="{FD208DE8-7CF8-4701-ACB5-17A2F9B14856}"/>
                  </a:ext>
                </a:extLst>
              </p:cNvPr>
              <p:cNvSpPr/>
              <p:nvPr/>
            </p:nvSpPr>
            <p:spPr>
              <a:xfrm>
                <a:off x="7969677" y="6513902"/>
                <a:ext cx="558510" cy="345642"/>
              </a:xfrm>
              <a:prstGeom prst="cube">
                <a:avLst>
                  <a:gd name="adj" fmla="val 34753"/>
                </a:avLst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en-US" altLang="zh-TW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94E67467-A598-4DAD-9BF7-E4943AF719FD}"/>
                  </a:ext>
                </a:extLst>
              </p:cNvPr>
              <p:cNvSpPr txBox="1"/>
              <p:nvPr/>
            </p:nvSpPr>
            <p:spPr>
              <a:xfrm>
                <a:off x="8563917" y="644719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Down Sampling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086F8B5F-1E55-48B5-8CED-4ECA52F38185}"/>
                </a:ext>
              </a:extLst>
            </p:cNvPr>
            <p:cNvGrpSpPr/>
            <p:nvPr/>
          </p:nvGrpSpPr>
          <p:grpSpPr>
            <a:xfrm>
              <a:off x="7172989" y="5266064"/>
              <a:ext cx="2094204" cy="614387"/>
              <a:chOff x="7913800" y="5161451"/>
              <a:chExt cx="2094204" cy="614387"/>
            </a:xfrm>
          </p:grpSpPr>
          <p:sp>
            <p:nvSpPr>
              <p:cNvPr id="104" name="立方體 103">
                <a:extLst>
                  <a:ext uri="{FF2B5EF4-FFF2-40B4-BE49-F238E27FC236}">
                    <a16:creationId xmlns:a16="http://schemas.microsoft.com/office/drawing/2014/main" id="{ED025572-FAEB-4D0E-B744-579CD091145D}"/>
                  </a:ext>
                </a:extLst>
              </p:cNvPr>
              <p:cNvSpPr/>
              <p:nvPr/>
            </p:nvSpPr>
            <p:spPr>
              <a:xfrm>
                <a:off x="7913800" y="5161451"/>
                <a:ext cx="614387" cy="614387"/>
              </a:xfrm>
              <a:prstGeom prst="cube">
                <a:avLst/>
              </a:prstGeom>
              <a:solidFill>
                <a:srgbClr val="0DE8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E2A4486F-5D0E-42EC-A8B5-45F9084FF76B}"/>
                  </a:ext>
                </a:extLst>
              </p:cNvPr>
              <p:cNvSpPr txBox="1"/>
              <p:nvPr/>
            </p:nvSpPr>
            <p:spPr>
              <a:xfrm>
                <a:off x="8553760" y="5284495"/>
                <a:ext cx="1454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OHDB block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8" name="群組 157">
              <a:extLst>
                <a:ext uri="{FF2B5EF4-FFF2-40B4-BE49-F238E27FC236}">
                  <a16:creationId xmlns:a16="http://schemas.microsoft.com/office/drawing/2014/main" id="{CB42F54B-F35B-4C90-AF86-76C9E0667C8B}"/>
                </a:ext>
              </a:extLst>
            </p:cNvPr>
            <p:cNvGrpSpPr/>
            <p:nvPr/>
          </p:nvGrpSpPr>
          <p:grpSpPr>
            <a:xfrm>
              <a:off x="7234228" y="6091034"/>
              <a:ext cx="1951952" cy="613371"/>
              <a:chOff x="8117505" y="6003554"/>
              <a:chExt cx="1951952" cy="613371"/>
            </a:xfrm>
          </p:grpSpPr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C594D01A-2E17-4413-80A4-26E5023A1CB8}"/>
                  </a:ext>
                </a:extLst>
              </p:cNvPr>
              <p:cNvSpPr txBox="1"/>
              <p:nvPr/>
            </p:nvSpPr>
            <p:spPr>
              <a:xfrm>
                <a:off x="8563917" y="6162544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Up Sampling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立方體 112">
                <a:extLst>
                  <a:ext uri="{FF2B5EF4-FFF2-40B4-BE49-F238E27FC236}">
                    <a16:creationId xmlns:a16="http://schemas.microsoft.com/office/drawing/2014/main" id="{1BF690A5-F3A9-4278-B870-3A62A444B111}"/>
                  </a:ext>
                </a:extLst>
              </p:cNvPr>
              <p:cNvSpPr/>
              <p:nvPr/>
            </p:nvSpPr>
            <p:spPr>
              <a:xfrm>
                <a:off x="8117505" y="6003554"/>
                <a:ext cx="381209" cy="613371"/>
              </a:xfrm>
              <a:prstGeom prst="cube">
                <a:avLst>
                  <a:gd name="adj" fmla="val 34753"/>
                </a:avLst>
              </a:prstGeom>
              <a:solidFill>
                <a:srgbClr val="FF5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en-US" altLang="zh-TW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D49D70E-56AC-42CC-B762-F3A0470F99E1}"/>
              </a:ext>
            </a:extLst>
          </p:cNvPr>
          <p:cNvGrpSpPr/>
          <p:nvPr/>
        </p:nvGrpSpPr>
        <p:grpSpPr>
          <a:xfrm>
            <a:off x="149441" y="1951295"/>
            <a:ext cx="11842508" cy="2729640"/>
            <a:chOff x="149441" y="1951295"/>
            <a:chExt cx="11842508" cy="2729640"/>
          </a:xfrm>
        </p:grpSpPr>
        <p:sp>
          <p:nvSpPr>
            <p:cNvPr id="23" name="立方體 22">
              <a:extLst>
                <a:ext uri="{FF2B5EF4-FFF2-40B4-BE49-F238E27FC236}">
                  <a16:creationId xmlns:a16="http://schemas.microsoft.com/office/drawing/2014/main" id="{C5849E43-5C69-4198-B73F-EA21D5C4629A}"/>
                </a:ext>
              </a:extLst>
            </p:cNvPr>
            <p:cNvSpPr/>
            <p:nvPr/>
          </p:nvSpPr>
          <p:spPr>
            <a:xfrm>
              <a:off x="6236118" y="3421255"/>
              <a:ext cx="925200" cy="532800"/>
            </a:xfrm>
            <a:prstGeom prst="cube">
              <a:avLst>
                <a:gd name="adj" fmla="val 347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Downs</a:t>
              </a:r>
            </a:p>
          </p:txBody>
        </p:sp>
        <p:sp>
          <p:nvSpPr>
            <p:cNvPr id="10" name="立方體 9">
              <a:extLst>
                <a:ext uri="{FF2B5EF4-FFF2-40B4-BE49-F238E27FC236}">
                  <a16:creationId xmlns:a16="http://schemas.microsoft.com/office/drawing/2014/main" id="{0C02B9E1-E97D-4698-B9F2-64356484D64C}"/>
                </a:ext>
              </a:extLst>
            </p:cNvPr>
            <p:cNvSpPr/>
            <p:nvPr/>
          </p:nvSpPr>
          <p:spPr>
            <a:xfrm>
              <a:off x="2001390" y="2685881"/>
              <a:ext cx="465184" cy="1995054"/>
            </a:xfrm>
            <a:prstGeom prst="cube">
              <a:avLst>
                <a:gd name="adj" fmla="val 6309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3x3CONV</a:t>
              </a:r>
            </a:p>
          </p:txBody>
        </p:sp>
        <p:sp>
          <p:nvSpPr>
            <p:cNvPr id="11" name="立方體 10">
              <a:extLst>
                <a:ext uri="{FF2B5EF4-FFF2-40B4-BE49-F238E27FC236}">
                  <a16:creationId xmlns:a16="http://schemas.microsoft.com/office/drawing/2014/main" id="{BC147465-7E01-4391-803F-8339CBD545F6}"/>
                </a:ext>
              </a:extLst>
            </p:cNvPr>
            <p:cNvSpPr/>
            <p:nvPr/>
          </p:nvSpPr>
          <p:spPr>
            <a:xfrm>
              <a:off x="2236101" y="2685881"/>
              <a:ext cx="465184" cy="1995054"/>
            </a:xfrm>
            <a:prstGeom prst="cube">
              <a:avLst>
                <a:gd name="adj" fmla="val 63095"/>
              </a:avLst>
            </a:prstGeom>
            <a:solidFill>
              <a:srgbClr val="D4FF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3x3CONV</a:t>
              </a:r>
            </a:p>
          </p:txBody>
        </p:sp>
        <p:sp>
          <p:nvSpPr>
            <p:cNvPr id="13" name="立方體 12">
              <a:extLst>
                <a:ext uri="{FF2B5EF4-FFF2-40B4-BE49-F238E27FC236}">
                  <a16:creationId xmlns:a16="http://schemas.microsoft.com/office/drawing/2014/main" id="{82BD0CF5-44B9-4080-8192-093040E8E28D}"/>
                </a:ext>
              </a:extLst>
            </p:cNvPr>
            <p:cNvSpPr/>
            <p:nvPr/>
          </p:nvSpPr>
          <p:spPr>
            <a:xfrm>
              <a:off x="2469942" y="2685881"/>
              <a:ext cx="465184" cy="1995054"/>
            </a:xfrm>
            <a:prstGeom prst="cube">
              <a:avLst>
                <a:gd name="adj" fmla="val 63095"/>
              </a:avLst>
            </a:prstGeom>
            <a:solidFill>
              <a:srgbClr val="D4FF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3x3CONV</a:t>
              </a:r>
            </a:p>
          </p:txBody>
        </p:sp>
        <p:sp>
          <p:nvSpPr>
            <p:cNvPr id="14" name="立方體 13">
              <a:extLst>
                <a:ext uri="{FF2B5EF4-FFF2-40B4-BE49-F238E27FC236}">
                  <a16:creationId xmlns:a16="http://schemas.microsoft.com/office/drawing/2014/main" id="{04EA2BBA-13D4-4020-9D29-E4C19557A627}"/>
                </a:ext>
              </a:extLst>
            </p:cNvPr>
            <p:cNvSpPr/>
            <p:nvPr/>
          </p:nvSpPr>
          <p:spPr>
            <a:xfrm>
              <a:off x="3534721" y="3419689"/>
              <a:ext cx="923610" cy="534366"/>
            </a:xfrm>
            <a:prstGeom prst="cube">
              <a:avLst>
                <a:gd name="adj" fmla="val 34753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立方體 14">
                  <a:extLst>
                    <a:ext uri="{FF2B5EF4-FFF2-40B4-BE49-F238E27FC236}">
                      <a16:creationId xmlns:a16="http://schemas.microsoft.com/office/drawing/2014/main" id="{6EB0D059-06CC-4F39-8381-CAC638A9E68A}"/>
                    </a:ext>
                  </a:extLst>
                </p:cNvPr>
                <p:cNvSpPr/>
                <p:nvPr/>
              </p:nvSpPr>
              <p:spPr>
                <a:xfrm>
                  <a:off x="4590742" y="3137262"/>
                  <a:ext cx="1045657" cy="1045657"/>
                </a:xfrm>
                <a:prstGeom prst="cube">
                  <a:avLst/>
                </a:prstGeom>
                <a:solidFill>
                  <a:srgbClr val="0DE8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OHDB</a:t>
                  </a:r>
                </a:p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x </a:t>
                  </a:r>
                  <a14:m>
                    <m:oMath xmlns:m="http://schemas.openxmlformats.org/officeDocument/2006/math">
                      <m:r>
                        <a:rPr lang="zh-TW" altLang="el-GR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</m:oMath>
                  </a14:m>
                  <a:endParaRPr lang="zh-TW" alt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立方體 14">
                  <a:extLst>
                    <a:ext uri="{FF2B5EF4-FFF2-40B4-BE49-F238E27FC236}">
                      <a16:creationId xmlns:a16="http://schemas.microsoft.com/office/drawing/2014/main" id="{6EB0D059-06CC-4F39-8381-CAC638A9E6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742" y="3137262"/>
                  <a:ext cx="1045657" cy="1045657"/>
                </a:xfrm>
                <a:prstGeom prst="cube">
                  <a:avLst/>
                </a:prstGeom>
                <a:blipFill>
                  <a:blip r:embed="rId8"/>
                  <a:stretch>
                    <a:fillRect l="-172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0DE368C7-6971-45D2-8EDB-2318C10DFCED}"/>
                </a:ext>
              </a:extLst>
            </p:cNvPr>
            <p:cNvSpPr/>
            <p:nvPr/>
          </p:nvSpPr>
          <p:spPr>
            <a:xfrm>
              <a:off x="3017934" y="3552667"/>
              <a:ext cx="273846" cy="27384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TW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立方體 18">
              <a:extLst>
                <a:ext uri="{FF2B5EF4-FFF2-40B4-BE49-F238E27FC236}">
                  <a16:creationId xmlns:a16="http://schemas.microsoft.com/office/drawing/2014/main" id="{5B81B1E9-A8CF-409F-99BB-DFC6B012F5B4}"/>
                </a:ext>
              </a:extLst>
            </p:cNvPr>
            <p:cNvSpPr/>
            <p:nvPr/>
          </p:nvSpPr>
          <p:spPr>
            <a:xfrm>
              <a:off x="7310031" y="3129084"/>
              <a:ext cx="1045561" cy="1045561"/>
            </a:xfrm>
            <a:prstGeom prst="cube">
              <a:avLst/>
            </a:prstGeom>
            <a:solidFill>
              <a:srgbClr val="0DE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OHDB</a:t>
              </a:r>
            </a:p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  <a:r>
                <a:rPr lang="el-GR" altLang="zh-TW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endParaRPr lang="zh-TW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F1203D41-43A6-477A-BE15-2CA3A79C6660}"/>
                </a:ext>
              </a:extLst>
            </p:cNvPr>
            <p:cNvSpPr/>
            <p:nvPr/>
          </p:nvSpPr>
          <p:spPr>
            <a:xfrm>
              <a:off x="2806813" y="3593249"/>
              <a:ext cx="192746" cy="17136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立方體 34">
              <a:extLst>
                <a:ext uri="{FF2B5EF4-FFF2-40B4-BE49-F238E27FC236}">
                  <a16:creationId xmlns:a16="http://schemas.microsoft.com/office/drawing/2014/main" id="{C6A4EE86-DB92-4EB8-B18D-FEDC178595C8}"/>
                </a:ext>
              </a:extLst>
            </p:cNvPr>
            <p:cNvSpPr/>
            <p:nvPr/>
          </p:nvSpPr>
          <p:spPr>
            <a:xfrm>
              <a:off x="8974144" y="2685881"/>
              <a:ext cx="465184" cy="1995054"/>
            </a:xfrm>
            <a:prstGeom prst="cube">
              <a:avLst>
                <a:gd name="adj" fmla="val 63095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1x1CONV</a:t>
              </a:r>
            </a:p>
          </p:txBody>
        </p:sp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A43FA47F-6780-430F-AACC-9B66CB92A209}"/>
                </a:ext>
              </a:extLst>
            </p:cNvPr>
            <p:cNvSpPr/>
            <p:nvPr/>
          </p:nvSpPr>
          <p:spPr>
            <a:xfrm>
              <a:off x="3318767" y="3592040"/>
              <a:ext cx="192746" cy="17136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箭號: 向右 37">
              <a:extLst>
                <a:ext uri="{FF2B5EF4-FFF2-40B4-BE49-F238E27FC236}">
                  <a16:creationId xmlns:a16="http://schemas.microsoft.com/office/drawing/2014/main" id="{5BABD067-61AC-44A4-B2B1-34A7502D75AC}"/>
                </a:ext>
              </a:extLst>
            </p:cNvPr>
            <p:cNvSpPr/>
            <p:nvPr/>
          </p:nvSpPr>
          <p:spPr>
            <a:xfrm>
              <a:off x="4372897" y="3598570"/>
              <a:ext cx="192746" cy="17136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4B1D372A-E236-4137-B10C-590150898E2B}"/>
                </a:ext>
              </a:extLst>
            </p:cNvPr>
            <p:cNvSpPr/>
            <p:nvPr/>
          </p:nvSpPr>
          <p:spPr>
            <a:xfrm>
              <a:off x="5692519" y="3552667"/>
              <a:ext cx="273846" cy="27384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TW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箭號: 向右 39">
              <a:extLst>
                <a:ext uri="{FF2B5EF4-FFF2-40B4-BE49-F238E27FC236}">
                  <a16:creationId xmlns:a16="http://schemas.microsoft.com/office/drawing/2014/main" id="{23143704-3EA2-4270-A423-EB2735260536}"/>
                </a:ext>
              </a:extLst>
            </p:cNvPr>
            <p:cNvSpPr/>
            <p:nvPr/>
          </p:nvSpPr>
          <p:spPr>
            <a:xfrm>
              <a:off x="5481398" y="3593249"/>
              <a:ext cx="192746" cy="17136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箭號: 向右 40">
              <a:extLst>
                <a:ext uri="{FF2B5EF4-FFF2-40B4-BE49-F238E27FC236}">
                  <a16:creationId xmlns:a16="http://schemas.microsoft.com/office/drawing/2014/main" id="{7B6C2D05-E956-4FED-9218-D6CE4E3D703D}"/>
                </a:ext>
              </a:extLst>
            </p:cNvPr>
            <p:cNvSpPr/>
            <p:nvPr/>
          </p:nvSpPr>
          <p:spPr>
            <a:xfrm>
              <a:off x="5993352" y="3592040"/>
              <a:ext cx="192746" cy="17136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59A7F439-66ED-4B80-AA49-051F35231226}"/>
                </a:ext>
              </a:extLst>
            </p:cNvPr>
            <p:cNvSpPr/>
            <p:nvPr/>
          </p:nvSpPr>
          <p:spPr>
            <a:xfrm>
              <a:off x="8426994" y="3552667"/>
              <a:ext cx="273846" cy="27384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TW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F7D4E620-F93A-4072-B4A7-0F23FE28598D}"/>
                </a:ext>
              </a:extLst>
            </p:cNvPr>
            <p:cNvSpPr/>
            <p:nvPr/>
          </p:nvSpPr>
          <p:spPr>
            <a:xfrm>
              <a:off x="8215873" y="3593249"/>
              <a:ext cx="192746" cy="17136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箭號: 向右 43">
              <a:extLst>
                <a:ext uri="{FF2B5EF4-FFF2-40B4-BE49-F238E27FC236}">
                  <a16:creationId xmlns:a16="http://schemas.microsoft.com/office/drawing/2014/main" id="{24342D83-5D4E-4F90-AA01-1B7BC8E3FBC7}"/>
                </a:ext>
              </a:extLst>
            </p:cNvPr>
            <p:cNvSpPr/>
            <p:nvPr/>
          </p:nvSpPr>
          <p:spPr>
            <a:xfrm>
              <a:off x="8727827" y="3592040"/>
              <a:ext cx="192746" cy="17136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立方體 33">
              <a:extLst>
                <a:ext uri="{FF2B5EF4-FFF2-40B4-BE49-F238E27FC236}">
                  <a16:creationId xmlns:a16="http://schemas.microsoft.com/office/drawing/2014/main" id="{B2C01A95-A693-422A-BD9C-86C7355A334E}"/>
                </a:ext>
              </a:extLst>
            </p:cNvPr>
            <p:cNvSpPr/>
            <p:nvPr/>
          </p:nvSpPr>
          <p:spPr>
            <a:xfrm>
              <a:off x="9494840" y="3031021"/>
              <a:ext cx="781930" cy="1258138"/>
            </a:xfrm>
            <a:prstGeom prst="cube">
              <a:avLst>
                <a:gd name="adj" fmla="val 34753"/>
              </a:avLst>
            </a:prstGeom>
            <a:solidFill>
              <a:srgbClr val="FF5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</a:t>
              </a:r>
            </a:p>
          </p:txBody>
        </p:sp>
        <p:sp>
          <p:nvSpPr>
            <p:cNvPr id="45" name="箭號: 向右 44">
              <a:extLst>
                <a:ext uri="{FF2B5EF4-FFF2-40B4-BE49-F238E27FC236}">
                  <a16:creationId xmlns:a16="http://schemas.microsoft.com/office/drawing/2014/main" id="{004A2924-AB10-4883-AF72-F34AED51A139}"/>
                </a:ext>
              </a:extLst>
            </p:cNvPr>
            <p:cNvSpPr/>
            <p:nvPr/>
          </p:nvSpPr>
          <p:spPr>
            <a:xfrm>
              <a:off x="7069490" y="3598570"/>
              <a:ext cx="192746" cy="17136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箭號: 向右 45">
              <a:extLst>
                <a:ext uri="{FF2B5EF4-FFF2-40B4-BE49-F238E27FC236}">
                  <a16:creationId xmlns:a16="http://schemas.microsoft.com/office/drawing/2014/main" id="{AE347240-4A6A-4138-AF81-C1E52660A54D}"/>
                </a:ext>
              </a:extLst>
            </p:cNvPr>
            <p:cNvSpPr/>
            <p:nvPr/>
          </p:nvSpPr>
          <p:spPr>
            <a:xfrm>
              <a:off x="10162971" y="3578899"/>
              <a:ext cx="192746" cy="17136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箭號: 向右 46">
              <a:extLst>
                <a:ext uri="{FF2B5EF4-FFF2-40B4-BE49-F238E27FC236}">
                  <a16:creationId xmlns:a16="http://schemas.microsoft.com/office/drawing/2014/main" id="{AC536AF0-8A82-47D2-9FE3-A13C4123D058}"/>
                </a:ext>
              </a:extLst>
            </p:cNvPr>
            <p:cNvSpPr/>
            <p:nvPr/>
          </p:nvSpPr>
          <p:spPr>
            <a:xfrm>
              <a:off x="1778257" y="3598570"/>
              <a:ext cx="192746" cy="17136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79F8D776-645F-4A6B-B5BE-9737EA2606A0}"/>
                </a:ext>
              </a:extLst>
            </p:cNvPr>
            <p:cNvSpPr txBox="1"/>
            <p:nvPr/>
          </p:nvSpPr>
          <p:spPr>
            <a:xfrm>
              <a:off x="672433" y="4189516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Image</a:t>
              </a:r>
              <a:endParaRPr lang="zh-TW" altLang="en-US" sz="1400" dirty="0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B3DF2ACE-E4AF-45C0-A033-CE10234714EA}"/>
                </a:ext>
              </a:extLst>
            </p:cNvPr>
            <p:cNvSpPr txBox="1"/>
            <p:nvPr/>
          </p:nvSpPr>
          <p:spPr>
            <a:xfrm>
              <a:off x="10676810" y="4189516"/>
              <a:ext cx="9986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Prediction</a:t>
              </a:r>
              <a:endParaRPr lang="zh-TW" altLang="en-US" sz="1400" dirty="0"/>
            </a:p>
          </p:txBody>
        </p:sp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CA8FE2BB-6FBC-44BE-BC02-EC47AE2D8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29280" y="2082004"/>
              <a:ext cx="365760" cy="27432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4C53EF50-D2CF-41EC-9652-8C6E3E8F6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19785" y="1951295"/>
              <a:ext cx="731520" cy="54864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E9E27676-E2B3-4678-A351-9C4D837E1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72477" y="2219164"/>
              <a:ext cx="182880" cy="137160"/>
            </a:xfrm>
            <a:prstGeom prst="rect">
              <a:avLst/>
            </a:prstGeom>
          </p:spPr>
        </p:pic>
        <p:cxnSp>
          <p:nvCxnSpPr>
            <p:cNvPr id="73" name="接點: 肘形 72">
              <a:extLst>
                <a:ext uri="{FF2B5EF4-FFF2-40B4-BE49-F238E27FC236}">
                  <a16:creationId xmlns:a16="http://schemas.microsoft.com/office/drawing/2014/main" id="{F443AE10-EBD1-4EAA-982B-BFCD4A075B2C}"/>
                </a:ext>
              </a:extLst>
            </p:cNvPr>
            <p:cNvCxnSpPr>
              <a:cxnSpLocks/>
              <a:stCxn id="12" idx="0"/>
              <a:endCxn id="57" idx="0"/>
            </p:cNvCxnSpPr>
            <p:nvPr/>
          </p:nvCxnSpPr>
          <p:spPr>
            <a:xfrm rot="5400000" flipH="1" flipV="1">
              <a:off x="1395014" y="1497723"/>
              <a:ext cx="1336959" cy="2244104"/>
            </a:xfrm>
            <a:prstGeom prst="bentConnector3">
              <a:avLst>
                <a:gd name="adj1" fmla="val 117099"/>
              </a:avLst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接點: 肘形 73">
              <a:extLst>
                <a:ext uri="{FF2B5EF4-FFF2-40B4-BE49-F238E27FC236}">
                  <a16:creationId xmlns:a16="http://schemas.microsoft.com/office/drawing/2014/main" id="{BBE6DEFC-BA39-432D-AD23-E417D5AA006A}"/>
                </a:ext>
              </a:extLst>
            </p:cNvPr>
            <p:cNvCxnSpPr>
              <a:cxnSpLocks/>
              <a:stCxn id="12" idx="0"/>
              <a:endCxn id="56" idx="0"/>
            </p:cNvCxnSpPr>
            <p:nvPr/>
          </p:nvCxnSpPr>
          <p:spPr>
            <a:xfrm rot="5400000" flipH="1" flipV="1">
              <a:off x="2773675" y="249770"/>
              <a:ext cx="1206250" cy="4870719"/>
            </a:xfrm>
            <a:prstGeom prst="bentConnector3">
              <a:avLst>
                <a:gd name="adj1" fmla="val 129528"/>
              </a:avLst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接點: 肘形 76">
              <a:extLst>
                <a:ext uri="{FF2B5EF4-FFF2-40B4-BE49-F238E27FC236}">
                  <a16:creationId xmlns:a16="http://schemas.microsoft.com/office/drawing/2014/main" id="{48D3FAD2-1076-4192-9165-F13E6CE8380A}"/>
                </a:ext>
              </a:extLst>
            </p:cNvPr>
            <p:cNvCxnSpPr>
              <a:cxnSpLocks/>
              <a:stCxn id="12" idx="0"/>
              <a:endCxn id="58" idx="0"/>
            </p:cNvCxnSpPr>
            <p:nvPr/>
          </p:nvCxnSpPr>
          <p:spPr>
            <a:xfrm rot="5400000" flipH="1" flipV="1">
              <a:off x="4218134" y="-1057529"/>
              <a:ext cx="1069090" cy="7622476"/>
            </a:xfrm>
            <a:prstGeom prst="bentConnector3">
              <a:avLst>
                <a:gd name="adj1" fmla="val 145252"/>
              </a:avLst>
            </a:prstGeom>
            <a:ln w="254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CD42FD66-C37D-4EA4-B73F-F8E8ADDFF3E0}"/>
                </a:ext>
              </a:extLst>
            </p:cNvPr>
            <p:cNvSpPr txBox="1"/>
            <p:nvPr/>
          </p:nvSpPr>
          <p:spPr>
            <a:xfrm>
              <a:off x="3560292" y="2069777"/>
              <a:ext cx="10583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1/2</a:t>
              </a:r>
              <a:r>
                <a:rPr lang="zh-TW" altLang="en-US" sz="1400" dirty="0"/>
                <a:t>  </a:t>
              </a:r>
              <a:r>
                <a:rPr lang="en-US" altLang="zh-TW" sz="1400" dirty="0"/>
                <a:t>Image</a:t>
              </a:r>
              <a:endParaRPr lang="zh-TW" altLang="en-US" sz="1400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88D955EB-DF98-422B-B96A-EC64D2763018}"/>
                </a:ext>
              </a:extLst>
            </p:cNvPr>
            <p:cNvSpPr txBox="1"/>
            <p:nvPr/>
          </p:nvSpPr>
          <p:spPr>
            <a:xfrm>
              <a:off x="5995040" y="2082004"/>
              <a:ext cx="10583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1/4</a:t>
              </a:r>
              <a:r>
                <a:rPr lang="zh-TW" altLang="en-US" sz="1400" dirty="0"/>
                <a:t>  </a:t>
              </a:r>
              <a:r>
                <a:rPr lang="en-US" altLang="zh-TW" sz="1400" dirty="0"/>
                <a:t>Image</a:t>
              </a:r>
              <a:endParaRPr lang="zh-TW" altLang="en-US" sz="1400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36AE695A-6EEE-4BB5-A9B6-805A89373EEA}"/>
                </a:ext>
              </a:extLst>
            </p:cNvPr>
            <p:cNvSpPr txBox="1"/>
            <p:nvPr/>
          </p:nvSpPr>
          <p:spPr>
            <a:xfrm>
              <a:off x="8746797" y="2064577"/>
              <a:ext cx="10583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1/8</a:t>
              </a:r>
              <a:r>
                <a:rPr lang="zh-TW" altLang="en-US" sz="1400" dirty="0"/>
                <a:t>  </a:t>
              </a:r>
              <a:r>
                <a:rPr lang="en-US" altLang="zh-TW" sz="1400" dirty="0"/>
                <a:t>Image</a:t>
              </a:r>
              <a:endParaRPr lang="zh-TW" altLang="en-US" sz="1400" dirty="0"/>
            </a:p>
          </p:txBody>
        </p:sp>
        <p:sp>
          <p:nvSpPr>
            <p:cNvPr id="87" name="箭號: 向下 86">
              <a:extLst>
                <a:ext uri="{FF2B5EF4-FFF2-40B4-BE49-F238E27FC236}">
                  <a16:creationId xmlns:a16="http://schemas.microsoft.com/office/drawing/2014/main" id="{DF99010D-AB52-43DF-BAAF-89A926DFA2CC}"/>
                </a:ext>
              </a:extLst>
            </p:cNvPr>
            <p:cNvSpPr/>
            <p:nvPr/>
          </p:nvSpPr>
          <p:spPr>
            <a:xfrm>
              <a:off x="3083062" y="2556024"/>
              <a:ext cx="164646" cy="926965"/>
            </a:xfrm>
            <a:prstGeom prst="down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箭號: 向下 87">
              <a:extLst>
                <a:ext uri="{FF2B5EF4-FFF2-40B4-BE49-F238E27FC236}">
                  <a16:creationId xmlns:a16="http://schemas.microsoft.com/office/drawing/2014/main" id="{3F1F40A2-F625-42F1-9EEA-1187048AD0AA}"/>
                </a:ext>
              </a:extLst>
            </p:cNvPr>
            <p:cNvSpPr/>
            <p:nvPr/>
          </p:nvSpPr>
          <p:spPr>
            <a:xfrm>
              <a:off x="5745840" y="2540190"/>
              <a:ext cx="164646" cy="926965"/>
            </a:xfrm>
            <a:prstGeom prst="downArrow">
              <a:avLst/>
            </a:prstGeom>
            <a:solidFill>
              <a:schemeClr val="bg1"/>
            </a:solidFill>
            <a:ln w="254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箭號: 向下 88">
              <a:extLst>
                <a:ext uri="{FF2B5EF4-FFF2-40B4-BE49-F238E27FC236}">
                  <a16:creationId xmlns:a16="http://schemas.microsoft.com/office/drawing/2014/main" id="{84998C9E-C536-4235-B034-D9897E13A5F0}"/>
                </a:ext>
              </a:extLst>
            </p:cNvPr>
            <p:cNvSpPr/>
            <p:nvPr/>
          </p:nvSpPr>
          <p:spPr>
            <a:xfrm>
              <a:off x="8472477" y="2540190"/>
              <a:ext cx="164646" cy="926965"/>
            </a:xfrm>
            <a:prstGeom prst="down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1" name="接點: 肘形 90">
              <a:extLst>
                <a:ext uri="{FF2B5EF4-FFF2-40B4-BE49-F238E27FC236}">
                  <a16:creationId xmlns:a16="http://schemas.microsoft.com/office/drawing/2014/main" id="{7EC0B1AD-2D1D-4F85-BB9F-89216D7C1D0D}"/>
                </a:ext>
              </a:extLst>
            </p:cNvPr>
            <p:cNvCxnSpPr>
              <a:cxnSpLocks/>
              <a:stCxn id="38" idx="2"/>
              <a:endCxn id="39" idx="4"/>
            </p:cNvCxnSpPr>
            <p:nvPr/>
          </p:nvCxnSpPr>
          <p:spPr>
            <a:xfrm rot="16200000" flipH="1">
              <a:off x="5126413" y="3123483"/>
              <a:ext cx="56575" cy="1349483"/>
            </a:xfrm>
            <a:prstGeom prst="bentConnector3">
              <a:avLst>
                <a:gd name="adj1" fmla="val 1189752"/>
              </a:avLst>
            </a:prstGeom>
            <a:ln w="114300" cmpd="dbl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接點: 肘形 93">
              <a:extLst>
                <a:ext uri="{FF2B5EF4-FFF2-40B4-BE49-F238E27FC236}">
                  <a16:creationId xmlns:a16="http://schemas.microsoft.com/office/drawing/2014/main" id="{8B97DF1C-321A-4C81-8899-036DA7C14BC8}"/>
                </a:ext>
              </a:extLst>
            </p:cNvPr>
            <p:cNvCxnSpPr>
              <a:cxnSpLocks/>
              <a:stCxn id="45" idx="2"/>
              <a:endCxn id="42" idx="4"/>
            </p:cNvCxnSpPr>
            <p:nvPr/>
          </p:nvCxnSpPr>
          <p:spPr>
            <a:xfrm rot="16200000" flipH="1">
              <a:off x="7841947" y="3104542"/>
              <a:ext cx="56575" cy="1387365"/>
            </a:xfrm>
            <a:prstGeom prst="bentConnector3">
              <a:avLst>
                <a:gd name="adj1" fmla="val 1189753"/>
              </a:avLst>
            </a:prstGeom>
            <a:ln w="114300" cmpd="dbl">
              <a:solidFill>
                <a:schemeClr val="tx1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箭號: 向右 126">
              <a:extLst>
                <a:ext uri="{FF2B5EF4-FFF2-40B4-BE49-F238E27FC236}">
                  <a16:creationId xmlns:a16="http://schemas.microsoft.com/office/drawing/2014/main" id="{3E8655D1-34DE-4DC4-A561-DD994378C454}"/>
                </a:ext>
              </a:extLst>
            </p:cNvPr>
            <p:cNvSpPr/>
            <p:nvPr/>
          </p:nvSpPr>
          <p:spPr>
            <a:xfrm>
              <a:off x="9271833" y="3592040"/>
              <a:ext cx="192746" cy="171368"/>
            </a:xfrm>
            <a:prstGeom prst="rightArrow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9EA6CDE-4B6E-4213-8440-32BE13683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07949" y="3288254"/>
              <a:ext cx="1584000" cy="792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DE45E2C-5D0A-4823-BE07-C72F6F6F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9441" y="3288254"/>
              <a:ext cx="1584000" cy="792000"/>
            </a:xfrm>
            <a:prstGeom prst="rect">
              <a:avLst/>
            </a:prstGeom>
          </p:spPr>
        </p:pic>
      </p:grpSp>
      <p:sp>
        <p:nvSpPr>
          <p:cNvPr id="2" name="矩形 1">
            <a:hlinkClick r:id="rId12" action="ppaction://hlinksldjump"/>
            <a:extLst>
              <a:ext uri="{FF2B5EF4-FFF2-40B4-BE49-F238E27FC236}">
                <a16:creationId xmlns:a16="http://schemas.microsoft.com/office/drawing/2014/main" id="{32FEF692-F848-4E86-B86B-8FAD24486BA4}"/>
              </a:ext>
            </a:extLst>
          </p:cNvPr>
          <p:cNvSpPr/>
          <p:nvPr/>
        </p:nvSpPr>
        <p:spPr>
          <a:xfrm>
            <a:off x="11311128" y="5445052"/>
            <a:ext cx="64008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30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12EF9F-B029-41D3-954F-20424E5D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F8F5FA4A-7242-41FE-9022-5640C700F9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00130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355159E5-A21E-4D02-8B96-A47211351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174144"/>
              </p:ext>
            </p:extLst>
          </p:nvPr>
        </p:nvGraphicFramePr>
        <p:xfrm>
          <a:off x="1056972" y="2066226"/>
          <a:ext cx="10254156" cy="4389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87071">
                  <a:extLst>
                    <a:ext uri="{9D8B030D-6E8A-4147-A177-3AD203B41FA5}">
                      <a16:colId xmlns:a16="http://schemas.microsoft.com/office/drawing/2014/main" val="2556988792"/>
                    </a:ext>
                  </a:extLst>
                </a:gridCol>
                <a:gridCol w="959223">
                  <a:extLst>
                    <a:ext uri="{9D8B030D-6E8A-4147-A177-3AD203B41FA5}">
                      <a16:colId xmlns:a16="http://schemas.microsoft.com/office/drawing/2014/main" val="1672480279"/>
                    </a:ext>
                  </a:extLst>
                </a:gridCol>
                <a:gridCol w="2483224">
                  <a:extLst>
                    <a:ext uri="{9D8B030D-6E8A-4147-A177-3AD203B41FA5}">
                      <a16:colId xmlns:a16="http://schemas.microsoft.com/office/drawing/2014/main" val="584261349"/>
                    </a:ext>
                  </a:extLst>
                </a:gridCol>
                <a:gridCol w="1326776">
                  <a:extLst>
                    <a:ext uri="{9D8B030D-6E8A-4147-A177-3AD203B41FA5}">
                      <a16:colId xmlns:a16="http://schemas.microsoft.com/office/drawing/2014/main" val="3219528941"/>
                    </a:ext>
                  </a:extLst>
                </a:gridCol>
                <a:gridCol w="1577788">
                  <a:extLst>
                    <a:ext uri="{9D8B030D-6E8A-4147-A177-3AD203B41FA5}">
                      <a16:colId xmlns:a16="http://schemas.microsoft.com/office/drawing/2014/main" val="691707872"/>
                    </a:ext>
                  </a:extLst>
                </a:gridCol>
                <a:gridCol w="2020074">
                  <a:extLst>
                    <a:ext uri="{9D8B030D-6E8A-4147-A177-3AD203B41FA5}">
                      <a16:colId xmlns:a16="http://schemas.microsoft.com/office/drawing/2014/main" val="1074469236"/>
                    </a:ext>
                  </a:extLst>
                </a:gridCol>
              </a:tblGrid>
              <a:tr h="353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Operator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Mode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Output Size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 Channel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927425"/>
                  </a:ext>
                </a:extLst>
              </a:tr>
              <a:tr h="29227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Initial Block</a:t>
                      </a:r>
                      <a:endParaRPr lang="zh-TW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 x 3 Conv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stride 2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180 x 240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32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258763"/>
                  </a:ext>
                </a:extLst>
              </a:tr>
              <a:tr h="292273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 x 3 Octave Conv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stride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180 x 240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794357"/>
                  </a:ext>
                </a:extLst>
              </a:tr>
              <a:tr h="292273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 x 3 Octave Conv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stride 1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180 x 240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32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727635"/>
                  </a:ext>
                </a:extLst>
              </a:tr>
              <a:tr h="29227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Down sample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Down-sampling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90 x 120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64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5681508"/>
                  </a:ext>
                </a:extLst>
              </a:tr>
              <a:tr h="2922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OHDB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  <a:r>
                        <a:rPr lang="el-GR" altLang="zh-TW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β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l-GR" altLang="zh-TW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β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1)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OHDB module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dilated 2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90 x 120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64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213220"/>
                  </a:ext>
                </a:extLst>
              </a:tr>
              <a:tr h="29227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Down sample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Down-sampling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/>
                        <a:t>45 x 60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128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1323036"/>
                  </a:ext>
                </a:extLst>
              </a:tr>
              <a:tr h="29227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OHDB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</a:t>
                      </a:r>
                      <a:r>
                        <a:rPr lang="el-GR" altLang="zh-TW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μ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l-GR" altLang="zh-TW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μ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3)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OHDB module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dilated 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  <a:cs typeface="+mn-cs"/>
                        </a:rPr>
                        <a:t>45 x 60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354065"/>
                  </a:ext>
                </a:extLst>
              </a:tr>
              <a:tr h="292273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OHDB module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dilated 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  <a:cs typeface="+mn-cs"/>
                        </a:rPr>
                        <a:t>45 x 60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82200"/>
                  </a:ext>
                </a:extLst>
              </a:tr>
              <a:tr h="292273">
                <a:tc v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OHDB module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dilated 16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  <a:cs typeface="+mn-cs"/>
                        </a:rPr>
                        <a:t>45 x 60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603020202020204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128</a:t>
                      </a:r>
                      <a:endParaRPr lang="zh-TW" altLang="en-US" dirty="0"/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845615"/>
                  </a:ext>
                </a:extLst>
              </a:tr>
              <a:tr h="29227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Full Conv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 x 1 Conv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stride 1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45 x 60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55279131"/>
                  </a:ext>
                </a:extLst>
              </a:tr>
              <a:tr h="29227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Up sample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Bilinear interpolation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x 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360 x 480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429505"/>
                  </a:ext>
                </a:extLst>
              </a:tr>
            </a:tbl>
          </a:graphicData>
        </a:graphic>
      </p:graphicFrame>
      <p:sp>
        <p:nvSpPr>
          <p:cNvPr id="12" name="箭號: 上彎 11">
            <a:extLst>
              <a:ext uri="{FF2B5EF4-FFF2-40B4-BE49-F238E27FC236}">
                <a16:creationId xmlns:a16="http://schemas.microsoft.com/office/drawing/2014/main" id="{C3840144-1F80-405E-9205-7A05BF20575A}"/>
              </a:ext>
            </a:extLst>
          </p:cNvPr>
          <p:cNvSpPr/>
          <p:nvPr/>
        </p:nvSpPr>
        <p:spPr>
          <a:xfrm rot="5400000">
            <a:off x="4874103" y="1286195"/>
            <a:ext cx="434471" cy="336741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8A0FF9C-C1D4-476A-90A9-31539D3B252A}"/>
              </a:ext>
            </a:extLst>
          </p:cNvPr>
          <p:cNvSpPr/>
          <p:nvPr/>
        </p:nvSpPr>
        <p:spPr>
          <a:xfrm>
            <a:off x="5280953" y="1343412"/>
            <a:ext cx="2930173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Detailed Structure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51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E60F1E-4161-40C1-977D-9AC5EFDB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6271DF11-F4F4-4820-A99A-A6907EC53C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4405998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7" name="箭號: 上彎 176">
            <a:extLst>
              <a:ext uri="{FF2B5EF4-FFF2-40B4-BE49-F238E27FC236}">
                <a16:creationId xmlns:a16="http://schemas.microsoft.com/office/drawing/2014/main" id="{2F8CA63C-47A6-475B-A874-B8AD2289A484}"/>
              </a:ext>
            </a:extLst>
          </p:cNvPr>
          <p:cNvSpPr/>
          <p:nvPr/>
        </p:nvSpPr>
        <p:spPr>
          <a:xfrm rot="5400000">
            <a:off x="4891026" y="1273175"/>
            <a:ext cx="400624" cy="336741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矩形: 圓角 177">
            <a:extLst>
              <a:ext uri="{FF2B5EF4-FFF2-40B4-BE49-F238E27FC236}">
                <a16:creationId xmlns:a16="http://schemas.microsoft.com/office/drawing/2014/main" id="{902CBBEC-A5DF-4C58-A279-68009CC904E6}"/>
              </a:ext>
            </a:extLst>
          </p:cNvPr>
          <p:cNvSpPr/>
          <p:nvPr/>
        </p:nvSpPr>
        <p:spPr>
          <a:xfrm>
            <a:off x="5280953" y="1313469"/>
            <a:ext cx="2342062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OHDB module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C5BF0DFD-3927-42FD-AD6B-37F697CC4AD4}"/>
              </a:ext>
            </a:extLst>
          </p:cNvPr>
          <p:cNvSpPr txBox="1"/>
          <p:nvPr/>
        </p:nvSpPr>
        <p:spPr>
          <a:xfrm>
            <a:off x="4913791" y="6161134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(b)an OHDB module</a:t>
            </a: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ECA4DA61-87FA-4195-A582-149FC3561C9D}"/>
              </a:ext>
            </a:extLst>
          </p:cNvPr>
          <p:cNvGrpSpPr/>
          <p:nvPr/>
        </p:nvGrpSpPr>
        <p:grpSpPr>
          <a:xfrm>
            <a:off x="4026298" y="2235932"/>
            <a:ext cx="3266794" cy="3662455"/>
            <a:chOff x="7272429" y="1869415"/>
            <a:chExt cx="3266794" cy="3662455"/>
          </a:xfrm>
        </p:grpSpPr>
        <p:sp>
          <p:nvSpPr>
            <p:cNvPr id="251" name="文字方塊 250">
              <a:extLst>
                <a:ext uri="{FF2B5EF4-FFF2-40B4-BE49-F238E27FC236}">
                  <a16:creationId xmlns:a16="http://schemas.microsoft.com/office/drawing/2014/main" id="{4AEE3ED1-2AF4-446E-9CD8-3666ADC81A01}"/>
                </a:ext>
              </a:extLst>
            </p:cNvPr>
            <p:cNvSpPr txBox="1"/>
            <p:nvPr/>
          </p:nvSpPr>
          <p:spPr>
            <a:xfrm>
              <a:off x="8610261" y="4341246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1x1, W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文字方塊 251">
              <a:extLst>
                <a:ext uri="{FF2B5EF4-FFF2-40B4-BE49-F238E27FC236}">
                  <a16:creationId xmlns:a16="http://schemas.microsoft.com/office/drawing/2014/main" id="{9D00D8EB-B988-4D0D-94DF-FE806FF29370}"/>
                </a:ext>
              </a:extLst>
            </p:cNvPr>
            <p:cNvSpPr txBox="1"/>
            <p:nvPr/>
          </p:nvSpPr>
          <p:spPr>
            <a:xfrm>
              <a:off x="7936375" y="3062417"/>
              <a:ext cx="1006764" cy="338554"/>
            </a:xfrm>
            <a:prstGeom prst="rect">
              <a:avLst/>
            </a:prstGeom>
            <a:solidFill>
              <a:srgbClr val="A899E7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3x3, W/4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E6D956FF-998A-419D-97CF-759AF90BA8E0}"/>
                </a:ext>
              </a:extLst>
            </p:cNvPr>
            <p:cNvSpPr txBox="1"/>
            <p:nvPr/>
          </p:nvSpPr>
          <p:spPr>
            <a:xfrm>
              <a:off x="9226257" y="3068643"/>
              <a:ext cx="1006764" cy="338554"/>
            </a:xfrm>
            <a:prstGeom prst="rect">
              <a:avLst/>
            </a:prstGeom>
            <a:solidFill>
              <a:srgbClr val="FF9900">
                <a:alpha val="49804"/>
              </a:srgb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3x3, W/4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6" name="直線單箭頭接點 255">
              <a:extLst>
                <a:ext uri="{FF2B5EF4-FFF2-40B4-BE49-F238E27FC236}">
                  <a16:creationId xmlns:a16="http://schemas.microsoft.com/office/drawing/2014/main" id="{5100797A-10A1-4721-B692-C19C6DA4C64B}"/>
                </a:ext>
              </a:extLst>
            </p:cNvPr>
            <p:cNvCxnSpPr>
              <a:cxnSpLocks/>
              <a:endCxn id="288" idx="0"/>
            </p:cNvCxnSpPr>
            <p:nvPr/>
          </p:nvCxnSpPr>
          <p:spPr>
            <a:xfrm>
              <a:off x="9103450" y="1869415"/>
              <a:ext cx="10192" cy="3978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7" name="群組 256">
              <a:extLst>
                <a:ext uri="{FF2B5EF4-FFF2-40B4-BE49-F238E27FC236}">
                  <a16:creationId xmlns:a16="http://schemas.microsoft.com/office/drawing/2014/main" id="{12A0E069-166E-4F4C-9D06-F0A33C3F9FDA}"/>
                </a:ext>
              </a:extLst>
            </p:cNvPr>
            <p:cNvGrpSpPr/>
            <p:nvPr/>
          </p:nvGrpSpPr>
          <p:grpSpPr>
            <a:xfrm>
              <a:off x="9111332" y="2023712"/>
              <a:ext cx="1427891" cy="3071487"/>
              <a:chOff x="1122218" y="2484582"/>
              <a:chExt cx="762000" cy="2771460"/>
            </a:xfrm>
          </p:grpSpPr>
          <p:cxnSp>
            <p:nvCxnSpPr>
              <p:cNvPr id="285" name="直線接點 284">
                <a:extLst>
                  <a:ext uri="{FF2B5EF4-FFF2-40B4-BE49-F238E27FC236}">
                    <a16:creationId xmlns:a16="http://schemas.microsoft.com/office/drawing/2014/main" id="{6E914113-8CEC-4FE7-A65E-49B7B8658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8" y="2484582"/>
                <a:ext cx="762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直線接點 285">
                <a:extLst>
                  <a:ext uri="{FF2B5EF4-FFF2-40B4-BE49-F238E27FC236}">
                    <a16:creationId xmlns:a16="http://schemas.microsoft.com/office/drawing/2014/main" id="{C4B07E85-4234-4B2F-AD7E-0A74C90EF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4218" y="2484582"/>
                <a:ext cx="0" cy="2771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8" name="直線單箭頭接點 257">
              <a:extLst>
                <a:ext uri="{FF2B5EF4-FFF2-40B4-BE49-F238E27FC236}">
                  <a16:creationId xmlns:a16="http://schemas.microsoft.com/office/drawing/2014/main" id="{886E4BE8-B91D-412F-82F9-AC706743473E}"/>
                </a:ext>
              </a:extLst>
            </p:cNvPr>
            <p:cNvCxnSpPr>
              <a:cxnSpLocks/>
              <a:endCxn id="282" idx="6"/>
            </p:cNvCxnSpPr>
            <p:nvPr/>
          </p:nvCxnSpPr>
          <p:spPr>
            <a:xfrm flipH="1">
              <a:off x="9288485" y="5095202"/>
              <a:ext cx="1248432" cy="6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直線單箭頭接點 258">
              <a:extLst>
                <a:ext uri="{FF2B5EF4-FFF2-40B4-BE49-F238E27FC236}">
                  <a16:creationId xmlns:a16="http://schemas.microsoft.com/office/drawing/2014/main" id="{4B32F9D2-C55D-49B7-A681-246D122EB202}"/>
                </a:ext>
              </a:extLst>
            </p:cNvPr>
            <p:cNvCxnSpPr>
              <a:cxnSpLocks/>
              <a:stCxn id="282" idx="4"/>
            </p:cNvCxnSpPr>
            <p:nvPr/>
          </p:nvCxnSpPr>
          <p:spPr>
            <a:xfrm>
              <a:off x="9119210" y="5271430"/>
              <a:ext cx="0" cy="2604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直線單箭頭接點 261">
              <a:extLst>
                <a:ext uri="{FF2B5EF4-FFF2-40B4-BE49-F238E27FC236}">
                  <a16:creationId xmlns:a16="http://schemas.microsoft.com/office/drawing/2014/main" id="{FAF005F4-B46F-4A29-AFE0-DAE57E5C07C5}"/>
                </a:ext>
              </a:extLst>
            </p:cNvPr>
            <p:cNvCxnSpPr>
              <a:cxnSpLocks/>
              <a:endCxn id="252" idx="0"/>
            </p:cNvCxnSpPr>
            <p:nvPr/>
          </p:nvCxnSpPr>
          <p:spPr>
            <a:xfrm flipH="1">
              <a:off x="8439757" y="2799127"/>
              <a:ext cx="671574" cy="263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直線單箭頭接點 262">
              <a:extLst>
                <a:ext uri="{FF2B5EF4-FFF2-40B4-BE49-F238E27FC236}">
                  <a16:creationId xmlns:a16="http://schemas.microsoft.com/office/drawing/2014/main" id="{373E5CD8-22E9-4280-A93D-B8DE09AED4ED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>
              <a:off x="9111332" y="2799127"/>
              <a:ext cx="618307" cy="2695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直線單箭頭接點 263">
              <a:extLst>
                <a:ext uri="{FF2B5EF4-FFF2-40B4-BE49-F238E27FC236}">
                  <a16:creationId xmlns:a16="http://schemas.microsoft.com/office/drawing/2014/main" id="{968DEADC-06A1-4FF2-A2E4-7B055DD90274}"/>
                </a:ext>
              </a:extLst>
            </p:cNvPr>
            <p:cNvCxnSpPr>
              <a:cxnSpLocks/>
              <a:stCxn id="279" idx="4"/>
              <a:endCxn id="251" idx="0"/>
            </p:cNvCxnSpPr>
            <p:nvPr/>
          </p:nvCxnSpPr>
          <p:spPr>
            <a:xfrm flipH="1">
              <a:off x="9113643" y="4084728"/>
              <a:ext cx="2783" cy="2565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直線單箭頭接點 264">
              <a:extLst>
                <a:ext uri="{FF2B5EF4-FFF2-40B4-BE49-F238E27FC236}">
                  <a16:creationId xmlns:a16="http://schemas.microsoft.com/office/drawing/2014/main" id="{83D55DF1-336F-4127-8B68-CD03989B6060}"/>
                </a:ext>
              </a:extLst>
            </p:cNvPr>
            <p:cNvCxnSpPr>
              <a:cxnSpLocks/>
              <a:stCxn id="251" idx="2"/>
              <a:endCxn id="282" idx="0"/>
            </p:cNvCxnSpPr>
            <p:nvPr/>
          </p:nvCxnSpPr>
          <p:spPr>
            <a:xfrm>
              <a:off x="9113643" y="4679800"/>
              <a:ext cx="5567" cy="253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6" name="群組 265">
              <a:extLst>
                <a:ext uri="{FF2B5EF4-FFF2-40B4-BE49-F238E27FC236}">
                  <a16:creationId xmlns:a16="http://schemas.microsoft.com/office/drawing/2014/main" id="{FF7A0D1D-9DA6-42D3-A563-BF98528C392A}"/>
                </a:ext>
              </a:extLst>
            </p:cNvPr>
            <p:cNvGrpSpPr/>
            <p:nvPr/>
          </p:nvGrpSpPr>
          <p:grpSpPr>
            <a:xfrm>
              <a:off x="8949934" y="4932879"/>
              <a:ext cx="338551" cy="338551"/>
              <a:chOff x="5928430" y="5534934"/>
              <a:chExt cx="338551" cy="338551"/>
            </a:xfrm>
          </p:grpSpPr>
          <p:sp>
            <p:nvSpPr>
              <p:cNvPr id="282" name="橢圓 281">
                <a:extLst>
                  <a:ext uri="{FF2B5EF4-FFF2-40B4-BE49-F238E27FC236}">
                    <a16:creationId xmlns:a16="http://schemas.microsoft.com/office/drawing/2014/main" id="{5F2FB5A0-CCD6-4C15-A0A8-9870772088BE}"/>
                  </a:ext>
                </a:extLst>
              </p:cNvPr>
              <p:cNvSpPr/>
              <p:nvPr/>
            </p:nvSpPr>
            <p:spPr>
              <a:xfrm>
                <a:off x="5928430" y="5534934"/>
                <a:ext cx="338551" cy="33855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3" name="直線接點 282">
                <a:extLst>
                  <a:ext uri="{FF2B5EF4-FFF2-40B4-BE49-F238E27FC236}">
                    <a16:creationId xmlns:a16="http://schemas.microsoft.com/office/drawing/2014/main" id="{97EC2658-6FCE-41E9-819A-E8B36CA09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9942" y="5711936"/>
                <a:ext cx="230909" cy="0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直線接點 283">
                <a:extLst>
                  <a:ext uri="{FF2B5EF4-FFF2-40B4-BE49-F238E27FC236}">
                    <a16:creationId xmlns:a16="http://schemas.microsoft.com/office/drawing/2014/main" id="{8C4CBC9F-EC5D-44C0-B625-EE9A1129E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5595910"/>
                <a:ext cx="0" cy="232052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9" name="文字方塊 268">
              <a:extLst>
                <a:ext uri="{FF2B5EF4-FFF2-40B4-BE49-F238E27FC236}">
                  <a16:creationId xmlns:a16="http://schemas.microsoft.com/office/drawing/2014/main" id="{DFE5EE6D-0319-46A9-AB88-083F04C37641}"/>
                </a:ext>
              </a:extLst>
            </p:cNvPr>
            <p:cNvSpPr txBox="1"/>
            <p:nvPr/>
          </p:nvSpPr>
          <p:spPr>
            <a:xfrm>
              <a:off x="7951811" y="2554347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0" name="直線接點 269">
              <a:extLst>
                <a:ext uri="{FF2B5EF4-FFF2-40B4-BE49-F238E27FC236}">
                  <a16:creationId xmlns:a16="http://schemas.microsoft.com/office/drawing/2014/main" id="{AF65EECA-38B8-4BD9-BD99-1F241DF208A4}"/>
                </a:ext>
              </a:extLst>
            </p:cNvPr>
            <p:cNvCxnSpPr>
              <a:cxnSpLocks/>
              <a:stCxn id="288" idx="2"/>
            </p:cNvCxnSpPr>
            <p:nvPr/>
          </p:nvCxnSpPr>
          <p:spPr>
            <a:xfrm flipH="1">
              <a:off x="9111334" y="2605822"/>
              <a:ext cx="2308" cy="188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接點 270">
              <a:extLst>
                <a:ext uri="{FF2B5EF4-FFF2-40B4-BE49-F238E27FC236}">
                  <a16:creationId xmlns:a16="http://schemas.microsoft.com/office/drawing/2014/main" id="{C604EB95-F51E-45C5-A9D3-D7DA18498D90}"/>
                </a:ext>
              </a:extLst>
            </p:cNvPr>
            <p:cNvCxnSpPr>
              <a:cxnSpLocks/>
              <a:stCxn id="252" idx="2"/>
            </p:cNvCxnSpPr>
            <p:nvPr/>
          </p:nvCxnSpPr>
          <p:spPr>
            <a:xfrm>
              <a:off x="8439757" y="3400971"/>
              <a:ext cx="3661" cy="2555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線接點 271">
              <a:extLst>
                <a:ext uri="{FF2B5EF4-FFF2-40B4-BE49-F238E27FC236}">
                  <a16:creationId xmlns:a16="http://schemas.microsoft.com/office/drawing/2014/main" id="{14D2985A-26B6-4B27-91C2-4151D64289E4}"/>
                </a:ext>
              </a:extLst>
            </p:cNvPr>
            <p:cNvCxnSpPr>
              <a:cxnSpLocks/>
              <a:endCxn id="254" idx="2"/>
            </p:cNvCxnSpPr>
            <p:nvPr/>
          </p:nvCxnSpPr>
          <p:spPr>
            <a:xfrm flipV="1">
              <a:off x="9721975" y="3407197"/>
              <a:ext cx="7664" cy="257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文字方塊 272">
              <a:extLst>
                <a:ext uri="{FF2B5EF4-FFF2-40B4-BE49-F238E27FC236}">
                  <a16:creationId xmlns:a16="http://schemas.microsoft.com/office/drawing/2014/main" id="{8FA9CB38-78B6-4D15-A2FB-8CCF7974981C}"/>
                </a:ext>
              </a:extLst>
            </p:cNvPr>
            <p:cNvSpPr txBox="1"/>
            <p:nvPr/>
          </p:nvSpPr>
          <p:spPr>
            <a:xfrm>
              <a:off x="7272429" y="3396032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4" name="群組 273">
              <a:extLst>
                <a:ext uri="{FF2B5EF4-FFF2-40B4-BE49-F238E27FC236}">
                  <a16:creationId xmlns:a16="http://schemas.microsoft.com/office/drawing/2014/main" id="{70E2B095-5708-4ADA-BC41-27447FE6D1A6}"/>
                </a:ext>
              </a:extLst>
            </p:cNvPr>
            <p:cNvGrpSpPr/>
            <p:nvPr/>
          </p:nvGrpSpPr>
          <p:grpSpPr>
            <a:xfrm>
              <a:off x="8947150" y="3746177"/>
              <a:ext cx="338551" cy="338551"/>
              <a:chOff x="5928430" y="5534934"/>
              <a:chExt cx="338551" cy="338551"/>
            </a:xfrm>
          </p:grpSpPr>
          <p:sp>
            <p:nvSpPr>
              <p:cNvPr id="279" name="橢圓 278">
                <a:extLst>
                  <a:ext uri="{FF2B5EF4-FFF2-40B4-BE49-F238E27FC236}">
                    <a16:creationId xmlns:a16="http://schemas.microsoft.com/office/drawing/2014/main" id="{973FFD08-8227-42A0-A39C-D192F2E08B8B}"/>
                  </a:ext>
                </a:extLst>
              </p:cNvPr>
              <p:cNvSpPr/>
              <p:nvPr/>
            </p:nvSpPr>
            <p:spPr>
              <a:xfrm>
                <a:off x="5928430" y="5534934"/>
                <a:ext cx="338551" cy="33855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0" name="直線接點 279">
                <a:extLst>
                  <a:ext uri="{FF2B5EF4-FFF2-40B4-BE49-F238E27FC236}">
                    <a16:creationId xmlns:a16="http://schemas.microsoft.com/office/drawing/2014/main" id="{8DD407A3-1B72-464A-9A41-12F970E12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9942" y="5711936"/>
                <a:ext cx="230909" cy="0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直線接點 280">
                <a:extLst>
                  <a:ext uri="{FF2B5EF4-FFF2-40B4-BE49-F238E27FC236}">
                    <a16:creationId xmlns:a16="http://schemas.microsoft.com/office/drawing/2014/main" id="{E3090B12-383A-4285-99A6-9F9D9399F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5595910"/>
                <a:ext cx="0" cy="232052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5" name="直線單箭頭接點 274">
              <a:extLst>
                <a:ext uri="{FF2B5EF4-FFF2-40B4-BE49-F238E27FC236}">
                  <a16:creationId xmlns:a16="http://schemas.microsoft.com/office/drawing/2014/main" id="{EF871633-85AD-4B0A-8FAE-140660676F5A}"/>
                </a:ext>
              </a:extLst>
            </p:cNvPr>
            <p:cNvCxnSpPr>
              <a:cxnSpLocks/>
              <a:endCxn id="279" idx="6"/>
            </p:cNvCxnSpPr>
            <p:nvPr/>
          </p:nvCxnSpPr>
          <p:spPr>
            <a:xfrm flipH="1">
              <a:off x="9285701" y="3656472"/>
              <a:ext cx="436274" cy="2589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直線單箭頭接點 275">
              <a:extLst>
                <a:ext uri="{FF2B5EF4-FFF2-40B4-BE49-F238E27FC236}">
                  <a16:creationId xmlns:a16="http://schemas.microsoft.com/office/drawing/2014/main" id="{71956E8F-27C2-49FE-92CC-71C73C6E7AE9}"/>
                </a:ext>
              </a:extLst>
            </p:cNvPr>
            <p:cNvCxnSpPr>
              <a:cxnSpLocks/>
              <a:endCxn id="279" idx="2"/>
            </p:cNvCxnSpPr>
            <p:nvPr/>
          </p:nvCxnSpPr>
          <p:spPr>
            <a:xfrm>
              <a:off x="8438198" y="3660107"/>
              <a:ext cx="508952" cy="2553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7" name="文字方塊 276">
              <a:extLst>
                <a:ext uri="{FF2B5EF4-FFF2-40B4-BE49-F238E27FC236}">
                  <a16:creationId xmlns:a16="http://schemas.microsoft.com/office/drawing/2014/main" id="{C1D3143C-14A5-4B38-B61C-AC5BBAD2F7E0}"/>
                </a:ext>
              </a:extLst>
            </p:cNvPr>
            <p:cNvSpPr txBox="1"/>
            <p:nvPr/>
          </p:nvSpPr>
          <p:spPr>
            <a:xfrm>
              <a:off x="8558625" y="3396032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文字方塊 277">
              <a:extLst>
                <a:ext uri="{FF2B5EF4-FFF2-40B4-BE49-F238E27FC236}">
                  <a16:creationId xmlns:a16="http://schemas.microsoft.com/office/drawing/2014/main" id="{6B439A82-FFF4-476B-B206-A335125FC63C}"/>
                </a:ext>
              </a:extLst>
            </p:cNvPr>
            <p:cNvSpPr txBox="1"/>
            <p:nvPr/>
          </p:nvSpPr>
          <p:spPr>
            <a:xfrm>
              <a:off x="8684263" y="4044876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文字方塊 286">
              <a:extLst>
                <a:ext uri="{FF2B5EF4-FFF2-40B4-BE49-F238E27FC236}">
                  <a16:creationId xmlns:a16="http://schemas.microsoft.com/office/drawing/2014/main" id="{E7045FF4-D470-44E4-A9DB-01DD84133555}"/>
                </a:ext>
              </a:extLst>
            </p:cNvPr>
            <p:cNvSpPr txBox="1"/>
            <p:nvPr/>
          </p:nvSpPr>
          <p:spPr>
            <a:xfrm>
              <a:off x="8342939" y="5201127"/>
              <a:ext cx="76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文字方塊 287">
              <a:extLst>
                <a:ext uri="{FF2B5EF4-FFF2-40B4-BE49-F238E27FC236}">
                  <a16:creationId xmlns:a16="http://schemas.microsoft.com/office/drawing/2014/main" id="{35750494-6469-4721-8E99-E8E92F44CAAF}"/>
                </a:ext>
              </a:extLst>
            </p:cNvPr>
            <p:cNvSpPr txBox="1"/>
            <p:nvPr/>
          </p:nvSpPr>
          <p:spPr>
            <a:xfrm>
              <a:off x="8610260" y="2267268"/>
              <a:ext cx="1006764" cy="338554"/>
            </a:xfrm>
            <a:prstGeom prst="rect">
              <a:avLst/>
            </a:prstGeom>
            <a:solidFill>
              <a:srgbClr val="A899E7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3x3, W/4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2AFFA50-9AFD-4C2B-A86B-038D84FBC7D8}"/>
              </a:ext>
            </a:extLst>
          </p:cNvPr>
          <p:cNvSpPr txBox="1"/>
          <p:nvPr/>
        </p:nvSpPr>
        <p:spPr>
          <a:xfrm>
            <a:off x="1312258" y="6167021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(a)a DAB module</a:t>
            </a:r>
            <a:endParaRPr lang="zh-TW" altLang="en-US" dirty="0"/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D59CCA6-1996-45AF-B8A2-CBDEC0A3F6B7}"/>
              </a:ext>
            </a:extLst>
          </p:cNvPr>
          <p:cNvGrpSpPr/>
          <p:nvPr/>
        </p:nvGrpSpPr>
        <p:grpSpPr>
          <a:xfrm>
            <a:off x="293950" y="2054453"/>
            <a:ext cx="3310288" cy="4033399"/>
            <a:chOff x="5620205" y="1914525"/>
            <a:chExt cx="3310288" cy="4033399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D36003CA-5EB1-4D94-9FB3-792363CAF3E9}"/>
                </a:ext>
              </a:extLst>
            </p:cNvPr>
            <p:cNvSpPr txBox="1"/>
            <p:nvPr/>
          </p:nvSpPr>
          <p:spPr>
            <a:xfrm>
              <a:off x="7001531" y="2434785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3x3, W/2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A7AB43E5-FF49-4D6E-8549-DD530E12E236}"/>
                </a:ext>
              </a:extLst>
            </p:cNvPr>
            <p:cNvSpPr txBox="1"/>
            <p:nvPr/>
          </p:nvSpPr>
          <p:spPr>
            <a:xfrm>
              <a:off x="7001531" y="4738130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1x1, W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77654B67-30F4-4761-8503-E251DE9AB959}"/>
                </a:ext>
              </a:extLst>
            </p:cNvPr>
            <p:cNvSpPr txBox="1"/>
            <p:nvPr/>
          </p:nvSpPr>
          <p:spPr>
            <a:xfrm>
              <a:off x="6260314" y="3243475"/>
              <a:ext cx="1006764" cy="338554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3x1, W/2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8D7885CA-E199-45A3-96A0-C41D3D049AD9}"/>
                </a:ext>
              </a:extLst>
            </p:cNvPr>
            <p:cNvSpPr txBox="1"/>
            <p:nvPr/>
          </p:nvSpPr>
          <p:spPr>
            <a:xfrm>
              <a:off x="6263975" y="3927232"/>
              <a:ext cx="1006764" cy="338554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1x3, W/2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31932C98-D680-49E3-AB4A-1CF438A5C2EE}"/>
                </a:ext>
              </a:extLst>
            </p:cNvPr>
            <p:cNvSpPr txBox="1"/>
            <p:nvPr/>
          </p:nvSpPr>
          <p:spPr>
            <a:xfrm>
              <a:off x="7701185" y="3239238"/>
              <a:ext cx="1006764" cy="338554"/>
            </a:xfrm>
            <a:prstGeom prst="rect">
              <a:avLst/>
            </a:prstGeom>
            <a:solidFill>
              <a:srgbClr val="FFFFA7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3x1, W/2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63FB0CD-67EE-4F1A-BDB4-B2756D42CB8B}"/>
                </a:ext>
              </a:extLst>
            </p:cNvPr>
            <p:cNvSpPr txBox="1"/>
            <p:nvPr/>
          </p:nvSpPr>
          <p:spPr>
            <a:xfrm>
              <a:off x="7701185" y="3927232"/>
              <a:ext cx="1006764" cy="338554"/>
            </a:xfrm>
            <a:prstGeom prst="rect">
              <a:avLst/>
            </a:prstGeom>
            <a:solidFill>
              <a:srgbClr val="FFFFA7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1x3, W/2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5A764E53-35AD-4BB7-A05B-1F48581AE6B7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>
              <a:off x="7504913" y="1914525"/>
              <a:ext cx="0" cy="520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EE452964-CDAE-4B6C-8390-565708CA0A75}"/>
                </a:ext>
              </a:extLst>
            </p:cNvPr>
            <p:cNvGrpSpPr/>
            <p:nvPr/>
          </p:nvGrpSpPr>
          <p:grpSpPr>
            <a:xfrm>
              <a:off x="7502602" y="2061522"/>
              <a:ext cx="1427891" cy="3445226"/>
              <a:chOff x="1122218" y="2484582"/>
              <a:chExt cx="762000" cy="2771460"/>
            </a:xfrm>
          </p:grpSpPr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7D61F6D6-6EB7-4BF8-B167-D5F391334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8" y="2484582"/>
                <a:ext cx="762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BD696402-3CE5-4077-9C18-F1A7A2E36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4218" y="2484582"/>
                <a:ext cx="0" cy="2771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278321BD-0B53-42DA-8436-B7E5CCD3BBF0}"/>
                </a:ext>
              </a:extLst>
            </p:cNvPr>
            <p:cNvCxnSpPr>
              <a:cxnSpLocks/>
              <a:endCxn id="78" idx="6"/>
            </p:cNvCxnSpPr>
            <p:nvPr/>
          </p:nvCxnSpPr>
          <p:spPr>
            <a:xfrm flipH="1">
              <a:off x="7679755" y="5509273"/>
              <a:ext cx="1248432" cy="6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69CBEE5B-6631-4EFC-BF70-DE2964D29508}"/>
                </a:ext>
              </a:extLst>
            </p:cNvPr>
            <p:cNvCxnSpPr>
              <a:cxnSpLocks/>
              <a:stCxn id="78" idx="4"/>
            </p:cNvCxnSpPr>
            <p:nvPr/>
          </p:nvCxnSpPr>
          <p:spPr>
            <a:xfrm flipH="1">
              <a:off x="7507222" y="5685501"/>
              <a:ext cx="3258" cy="2624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C979E00B-1158-467C-802B-20A61A78FFAC}"/>
                </a:ext>
              </a:extLst>
            </p:cNvPr>
            <p:cNvCxnSpPr>
              <a:cxnSpLocks/>
              <a:stCxn id="55" idx="2"/>
              <a:endCxn id="56" idx="0"/>
            </p:cNvCxnSpPr>
            <p:nvPr/>
          </p:nvCxnSpPr>
          <p:spPr>
            <a:xfrm>
              <a:off x="6763696" y="3582029"/>
              <a:ext cx="3661" cy="3452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00BF25EC-FF96-479A-A8D4-0FB05798FB9F}"/>
                </a:ext>
              </a:extLst>
            </p:cNvPr>
            <p:cNvCxnSpPr>
              <a:cxnSpLocks/>
              <a:stCxn id="57" idx="2"/>
              <a:endCxn id="58" idx="0"/>
            </p:cNvCxnSpPr>
            <p:nvPr/>
          </p:nvCxnSpPr>
          <p:spPr>
            <a:xfrm>
              <a:off x="8204567" y="3577792"/>
              <a:ext cx="0" cy="3494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CB721124-FA50-43E8-84C4-B2DC245FA2C8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 flipH="1">
              <a:off x="6763696" y="2975658"/>
              <a:ext cx="746784" cy="267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2EDDFE51-2B0D-4A4A-B1C4-35319D75938C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>
              <a:off x="7489622" y="2978027"/>
              <a:ext cx="714945" cy="2612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784A456C-82DC-4621-815B-5C1890935346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7495663" y="4521433"/>
              <a:ext cx="9250" cy="2166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7C5EE276-413E-4BCA-8835-A5423E791F2F}"/>
                </a:ext>
              </a:extLst>
            </p:cNvPr>
            <p:cNvCxnSpPr>
              <a:cxnSpLocks/>
              <a:stCxn id="54" idx="2"/>
              <a:endCxn id="78" idx="0"/>
            </p:cNvCxnSpPr>
            <p:nvPr/>
          </p:nvCxnSpPr>
          <p:spPr>
            <a:xfrm>
              <a:off x="7504913" y="5076684"/>
              <a:ext cx="5567" cy="270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4E9D16E4-1A58-4E0C-A0F0-46CE3469B371}"/>
                </a:ext>
              </a:extLst>
            </p:cNvPr>
            <p:cNvGrpSpPr/>
            <p:nvPr/>
          </p:nvGrpSpPr>
          <p:grpSpPr>
            <a:xfrm>
              <a:off x="7341204" y="5346950"/>
              <a:ext cx="338551" cy="338551"/>
              <a:chOff x="5928430" y="5534934"/>
              <a:chExt cx="338551" cy="338551"/>
            </a:xfrm>
          </p:grpSpPr>
          <p:sp>
            <p:nvSpPr>
              <p:cNvPr id="78" name="橢圓 77">
                <a:extLst>
                  <a:ext uri="{FF2B5EF4-FFF2-40B4-BE49-F238E27FC236}">
                    <a16:creationId xmlns:a16="http://schemas.microsoft.com/office/drawing/2014/main" id="{B3F5340C-6103-460A-8AD1-20C3CCDF2F55}"/>
                  </a:ext>
                </a:extLst>
              </p:cNvPr>
              <p:cNvSpPr/>
              <p:nvPr/>
            </p:nvSpPr>
            <p:spPr>
              <a:xfrm>
                <a:off x="5928430" y="5534934"/>
                <a:ext cx="338551" cy="33855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2F34CB9A-BCFB-4D89-91B2-B12AA1E42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9942" y="5711936"/>
                <a:ext cx="230909" cy="0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010D0B9D-4C4F-4B11-8895-254364925F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5595910"/>
                <a:ext cx="0" cy="232052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6AF7B1EA-D3F4-40B8-901A-DFADBB164B3F}"/>
                </a:ext>
              </a:extLst>
            </p:cNvPr>
            <p:cNvSpPr txBox="1"/>
            <p:nvPr/>
          </p:nvSpPr>
          <p:spPr>
            <a:xfrm>
              <a:off x="7048768" y="3565848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B8F9CDC5-E16E-433B-B9C4-080F1962DFB1}"/>
                </a:ext>
              </a:extLst>
            </p:cNvPr>
            <p:cNvSpPr txBox="1"/>
            <p:nvPr/>
          </p:nvSpPr>
          <p:spPr>
            <a:xfrm>
              <a:off x="5620205" y="3588255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E908642D-8305-4F4F-AEB1-52B1F8466264}"/>
                </a:ext>
              </a:extLst>
            </p:cNvPr>
            <p:cNvSpPr txBox="1"/>
            <p:nvPr/>
          </p:nvSpPr>
          <p:spPr>
            <a:xfrm>
              <a:off x="6329117" y="2740625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38C92D8D-F17F-439C-A4E0-AF236E54A603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 flipH="1">
              <a:off x="7502602" y="2773339"/>
              <a:ext cx="2311" cy="202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631C7260-3519-4846-8004-C91B0D5513CA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>
              <a:off x="6767357" y="4265786"/>
              <a:ext cx="735245" cy="255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E5592F54-A99A-4B88-A7E6-C4327B578746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7502602" y="4265786"/>
              <a:ext cx="701965" cy="255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6655B7E0-BC18-425B-8243-676F2C5D2189}"/>
                </a:ext>
              </a:extLst>
            </p:cNvPr>
            <p:cNvSpPr txBox="1"/>
            <p:nvPr/>
          </p:nvSpPr>
          <p:spPr>
            <a:xfrm>
              <a:off x="6303500" y="4463367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5D4CB312-90AC-4BCA-8991-D3E2CBBABEB0}"/>
                </a:ext>
              </a:extLst>
            </p:cNvPr>
            <p:cNvSpPr txBox="1"/>
            <p:nvPr/>
          </p:nvSpPr>
          <p:spPr>
            <a:xfrm>
              <a:off x="6337277" y="2054569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8A40A2E-B215-49E3-AC5F-323D7E2FACA9}"/>
              </a:ext>
            </a:extLst>
          </p:cNvPr>
          <p:cNvGrpSpPr/>
          <p:nvPr/>
        </p:nvGrpSpPr>
        <p:grpSpPr>
          <a:xfrm>
            <a:off x="8490888" y="2253505"/>
            <a:ext cx="622800" cy="3045891"/>
            <a:chOff x="8490888" y="2155705"/>
            <a:chExt cx="622800" cy="3045891"/>
          </a:xfrm>
        </p:grpSpPr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5CCB588E-29E5-415C-A9F8-6CF581AC648B}"/>
                </a:ext>
              </a:extLst>
            </p:cNvPr>
            <p:cNvSpPr txBox="1"/>
            <p:nvPr/>
          </p:nvSpPr>
          <p:spPr>
            <a:xfrm>
              <a:off x="8490888" y="2838633"/>
              <a:ext cx="622800" cy="338554"/>
            </a:xfrm>
            <a:prstGeom prst="rect">
              <a:avLst/>
            </a:prstGeom>
            <a:solidFill>
              <a:srgbClr val="A899E7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1D36F902-00EA-4D52-AA60-F3FD994660C0}"/>
                </a:ext>
              </a:extLst>
            </p:cNvPr>
            <p:cNvSpPr txBox="1"/>
            <p:nvPr/>
          </p:nvSpPr>
          <p:spPr>
            <a:xfrm>
              <a:off x="8490888" y="3512452"/>
              <a:ext cx="622800" cy="338554"/>
            </a:xfrm>
            <a:prstGeom prst="rect">
              <a:avLst/>
            </a:prstGeom>
            <a:solidFill>
              <a:srgbClr val="FF9900">
                <a:alpha val="50000"/>
              </a:srgb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1A1771C-0E0F-40E9-8F8B-A661FEBC5980}"/>
                </a:ext>
              </a:extLst>
            </p:cNvPr>
            <p:cNvSpPr txBox="1"/>
            <p:nvPr/>
          </p:nvSpPr>
          <p:spPr>
            <a:xfrm>
              <a:off x="8492542" y="4191266"/>
              <a:ext cx="621146" cy="338554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C7B71490-5827-4A7A-B928-2599A13D0121}"/>
                </a:ext>
              </a:extLst>
            </p:cNvPr>
            <p:cNvSpPr txBox="1"/>
            <p:nvPr/>
          </p:nvSpPr>
          <p:spPr>
            <a:xfrm>
              <a:off x="8492542" y="2155705"/>
              <a:ext cx="621146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1BC15C1E-3564-42AD-B55A-0BA85616F966}"/>
                </a:ext>
              </a:extLst>
            </p:cNvPr>
            <p:cNvSpPr txBox="1"/>
            <p:nvPr/>
          </p:nvSpPr>
          <p:spPr>
            <a:xfrm>
              <a:off x="8492542" y="4863042"/>
              <a:ext cx="621146" cy="338554"/>
            </a:xfrm>
            <a:prstGeom prst="rect">
              <a:avLst/>
            </a:prstGeom>
            <a:solidFill>
              <a:srgbClr val="FFFFA7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1C4C328-83AC-440B-B0A1-19CC28114006}"/>
              </a:ext>
            </a:extLst>
          </p:cNvPr>
          <p:cNvSpPr txBox="1"/>
          <p:nvPr/>
        </p:nvSpPr>
        <p:spPr>
          <a:xfrm>
            <a:off x="9456229" y="2153948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Standard </a:t>
            </a:r>
          </a:p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5D939C1C-623C-4872-BA8B-33D48FAC53B4}"/>
              </a:ext>
            </a:extLst>
          </p:cNvPr>
          <p:cNvSpPr txBox="1"/>
          <p:nvPr/>
        </p:nvSpPr>
        <p:spPr>
          <a:xfrm>
            <a:off x="9456229" y="4083026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Depth-wise</a:t>
            </a:r>
          </a:p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CDE65B40-393D-432B-BFEC-85A132263EE7}"/>
              </a:ext>
            </a:extLst>
          </p:cNvPr>
          <p:cNvSpPr txBox="1"/>
          <p:nvPr/>
        </p:nvSpPr>
        <p:spPr>
          <a:xfrm>
            <a:off x="9092568" y="4855577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Depth-wise Dilated</a:t>
            </a:r>
          </a:p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7141AC16-51B8-4B5F-B1C8-C6A741402848}"/>
              </a:ext>
            </a:extLst>
          </p:cNvPr>
          <p:cNvSpPr txBox="1"/>
          <p:nvPr/>
        </p:nvSpPr>
        <p:spPr>
          <a:xfrm>
            <a:off x="8609888" y="618788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</a:t>
            </a:r>
            <a:endParaRPr lang="zh-TW" altLang="en-US" dirty="0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B16CF8D8-F560-45C0-8F50-94FCF2022245}"/>
              </a:ext>
            </a:extLst>
          </p:cNvPr>
          <p:cNvSpPr txBox="1"/>
          <p:nvPr/>
        </p:nvSpPr>
        <p:spPr>
          <a:xfrm>
            <a:off x="9703389" y="5625372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DC6763CF-6188-4280-AED6-017AF634417E}"/>
              </a:ext>
            </a:extLst>
          </p:cNvPr>
          <p:cNvSpPr txBox="1"/>
          <p:nvPr/>
        </p:nvSpPr>
        <p:spPr>
          <a:xfrm>
            <a:off x="9146603" y="6203269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Output Channels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FB4056A5-5AD8-4D53-8441-1714A2C261ED}"/>
              </a:ext>
            </a:extLst>
          </p:cNvPr>
          <p:cNvGrpSpPr/>
          <p:nvPr/>
        </p:nvGrpSpPr>
        <p:grpSpPr>
          <a:xfrm>
            <a:off x="8633840" y="5625372"/>
            <a:ext cx="338551" cy="338551"/>
            <a:chOff x="8055251" y="5674453"/>
            <a:chExt cx="338551" cy="338551"/>
          </a:xfrm>
        </p:grpSpPr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3E78E739-DDC7-46E6-963E-FA9902C4CD72}"/>
                </a:ext>
              </a:extLst>
            </p:cNvPr>
            <p:cNvSpPr/>
            <p:nvPr/>
          </p:nvSpPr>
          <p:spPr>
            <a:xfrm>
              <a:off x="8055251" y="5674453"/>
              <a:ext cx="338551" cy="33855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B76F2D25-6761-4D90-A4EA-A25642B88D6A}"/>
                </a:ext>
              </a:extLst>
            </p:cNvPr>
            <p:cNvCxnSpPr>
              <a:cxnSpLocks/>
            </p:cNvCxnSpPr>
            <p:nvPr/>
          </p:nvCxnSpPr>
          <p:spPr>
            <a:xfrm>
              <a:off x="8106763" y="5851455"/>
              <a:ext cx="230909" cy="0"/>
            </a:xfrm>
            <a:prstGeom prst="lin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92597854-F9E4-4836-903A-285FB26A6779}"/>
                </a:ext>
              </a:extLst>
            </p:cNvPr>
            <p:cNvCxnSpPr>
              <a:cxnSpLocks/>
            </p:cNvCxnSpPr>
            <p:nvPr/>
          </p:nvCxnSpPr>
          <p:spPr>
            <a:xfrm>
              <a:off x="8224527" y="5735429"/>
              <a:ext cx="0" cy="232052"/>
            </a:xfrm>
            <a:prstGeom prst="lin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063EBCB-7D18-49B7-BA82-781B3DC2C09B}"/>
              </a:ext>
            </a:extLst>
          </p:cNvPr>
          <p:cNvSpPr txBox="1"/>
          <p:nvPr/>
        </p:nvSpPr>
        <p:spPr>
          <a:xfrm>
            <a:off x="9456229" y="2829153"/>
            <a:ext cx="1257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Octave</a:t>
            </a:r>
          </a:p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E46651BE-8C07-4534-BF1D-053C890B6744}"/>
              </a:ext>
            </a:extLst>
          </p:cNvPr>
          <p:cNvSpPr txBox="1"/>
          <p:nvPr/>
        </p:nvSpPr>
        <p:spPr>
          <a:xfrm>
            <a:off x="9030349" y="3470161"/>
            <a:ext cx="2062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Octave Dilated</a:t>
            </a:r>
          </a:p>
          <a:p>
            <a:pPr algn="ct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18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644137-C0C9-4346-ABFC-C3D914A0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64EB528-5D3A-4CB7-93E8-E7DED5592D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4073595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箭號: 上彎 9">
            <a:extLst>
              <a:ext uri="{FF2B5EF4-FFF2-40B4-BE49-F238E27FC236}">
                <a16:creationId xmlns:a16="http://schemas.microsoft.com/office/drawing/2014/main" id="{BA457DE1-924D-4D0C-95F5-21525273B0DA}"/>
              </a:ext>
            </a:extLst>
          </p:cNvPr>
          <p:cNvSpPr/>
          <p:nvPr/>
        </p:nvSpPr>
        <p:spPr>
          <a:xfrm rot="5400000">
            <a:off x="4874103" y="1286195"/>
            <a:ext cx="434471" cy="336741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D8D9E36-BFDE-4C64-A454-B38B759FEB4D}"/>
              </a:ext>
            </a:extLst>
          </p:cNvPr>
          <p:cNvSpPr/>
          <p:nvPr/>
        </p:nvSpPr>
        <p:spPr>
          <a:xfrm>
            <a:off x="5280954" y="1343412"/>
            <a:ext cx="2339046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ED4DD06A-390E-41B7-8793-B30D40D239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752" y="2288394"/>
                <a:ext cx="11090495" cy="4239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These loss are all the loss between distribution of truth labels and distribution of predicted labels</a:t>
                </a:r>
                <a:endParaRPr lang="en-US" altLang="zh-TW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Cross Entropy loss </a:t>
                </a: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𝐶𝐸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zh-TW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  <m:d>
                          <m:dPr>
                            <m:ctrlPr>
                              <a:rPr lang="zh-TW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zh-TW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func>
                          <m:funcPr>
                            <m:ctrlPr>
                              <a:rPr lang="zh-TW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d>
                              <m:dPr>
                                <m:ctrlPr>
                                  <a:rPr lang="zh-TW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i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func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i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eqAr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TW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 </a:t>
                </a:r>
                <a:r>
                  <a:rPr lang="en-US" altLang="zh-TW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(1)</a:t>
                </a:r>
                <a:endParaRPr lang="en-US" altLang="zh-TW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𝑪𝑬</m:t>
                    </m:r>
                    <m:d>
                      <m:dPr>
                        <m:ctrlP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d>
                          <m:dPr>
                            <m:ctrlP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i="0"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i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zh-TW" i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TW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			 </a:t>
                </a:r>
                <a:r>
                  <a:rPr lang="en-US" altLang="zh-TW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(2)</a:t>
                </a:r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Focal loss </a:t>
                </a: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𝐹𝐿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  <a:hlinkClick r:id="rId8" action="ppaction://hlinksldjump"/>
                  </a:rPr>
                  <a:t>15</a:t>
                </a: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  <a:p>
                <a:pPr marL="0" indent="0" algn="ctr">
                  <a:buNone/>
                </a:pP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𝐹𝐿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𝑭𝑳</m:t>
                    </m:r>
                    <m:d>
                      <m:dPr>
                        <m:ctrlP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TW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zh-TW" altLang="el-G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sup>
                        </m:sSup>
                        <m:r>
                          <a:rPr lang="en-US" altLang="zh-TW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d>
                          <m:dPr>
                            <m:ctrlPr>
                              <a:rPr lang="en-US" altLang="zh-TW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altLang="zh-TW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i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altLang="zh-TW" i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zh-TW" i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zh-TW" altLang="el-GR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		 </a:t>
                </a:r>
                <a:r>
                  <a:rPr lang="en-US" altLang="zh-TW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(3)</a:t>
                </a:r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ED4DD06A-390E-41B7-8793-B30D40D23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52" y="2288394"/>
                <a:ext cx="11090495" cy="4239119"/>
              </a:xfrm>
              <a:prstGeom prst="rect">
                <a:avLst/>
              </a:prstGeom>
              <a:blipFill>
                <a:blip r:embed="rId9"/>
                <a:stretch>
                  <a:fillRect l="-220" t="-12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28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21FDB25-6E45-4C0A-B235-6C962A4DD5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4011" y="2996338"/>
                <a:ext cx="10864159" cy="3212624"/>
              </a:xfrm>
            </p:spPr>
            <p:txBody>
              <a:bodyPr/>
              <a:lstStyle/>
              <a:p>
                <a:r>
                  <a:rPr lang="en-US" altLang="zh-TW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Lovász-softmax loss </a:t>
                </a: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m:rPr>
                            <m:brk m:alnAt="2"/>
                          </m:rPr>
                          <a:rPr lang="en-US" altLang="zh-TW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𝒐𝒗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n-US" altLang="zh-TW" b="1" i="1">
                            <a:latin typeface="Cambria Math" panose="02040503050406030204" pitchFamily="18" charset="0"/>
                          </a:rPr>
                          <m:t>𝒔𝒛</m:t>
                        </m:r>
                      </m:sub>
                    </m:sSub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zh-TW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  <a:hlinkClick r:id="rId3" action="ppaction://hlinksldjump"/>
                  </a:rPr>
                  <a:t>16</a:t>
                </a: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  <a:p>
                <a:pPr marL="0" indent="0" algn="ctr">
                  <a:buNone/>
                </a:pP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𝐿𝑜𝑠𝑠</m:t>
                        </m:r>
                      </m:e>
                      <m:sub>
                        <m:r>
                          <m:rPr>
                            <m:brk m:alnAt="2"/>
                          </m:rPr>
                          <a:rPr lang="en-US" altLang="zh-TW" sz="1800" b="1" i="1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US" altLang="zh-TW" sz="1800" b="1" i="1">
                            <a:latin typeface="Cambria Math" panose="02040503050406030204" pitchFamily="18" charset="0"/>
                          </a:rPr>
                          <m:t>𝒐𝒗</m:t>
                        </m:r>
                        <m:r>
                          <a:rPr lang="en-US" altLang="zh-TW" sz="1800" b="1" i="1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n-US" altLang="zh-TW" sz="1800" b="1" i="1">
                            <a:latin typeface="Cambria Math" panose="02040503050406030204" pitchFamily="18" charset="0"/>
                          </a:rPr>
                          <m:t>𝒔𝒛</m:t>
                        </m:r>
                      </m:sub>
                    </m:sSub>
                    <m:r>
                      <a:rPr lang="en-US" altLang="zh-TW" sz="1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𝐥𝐨𝐬𝐬</m:t>
                    </m:r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altLang="zh-TW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TW" sz="18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18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zh-TW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sSub>
                              <m:sSubPr>
                                <m:ctrlPr>
                                  <a:rPr lang="zh-TW" altLang="zh-TW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US" altLang="zh-TW" sz="1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altLang="zh-TW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d>
                          <m:dPr>
                            <m:ctrlPr>
                              <a:rPr lang="zh-TW" altLang="zh-TW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d>
                    <m:r>
                      <a:rPr lang="en-US" altLang="zh-TW" sz="18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zh-TW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TW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TW" sz="180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TW" sz="18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TW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  <m:r>
                              <a:rPr lang="en-US" altLang="zh-TW" sz="180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US" altLang="zh-TW" sz="180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p>
                              <m:sSupPr>
                                <m:ctrlPr>
                                  <a:rPr lang="zh-TW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zh-TW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1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TW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zh-TW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TW" sz="18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TW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d>
                            <m:r>
                              <a:rPr lang="en-US" altLang="zh-TW" sz="1800">
                                <a:latin typeface="Cambria Math" panose="02040503050406030204" pitchFamily="18" charset="0"/>
                              </a:rPr>
                              <m:t>,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		</a:t>
                </a:r>
                <a:r>
                  <a:rPr lang="zh-TW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</a:t>
                </a:r>
                <a:r>
                  <a:rPr lang="en-US" altLang="zh-TW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(4)</a:t>
                </a:r>
                <a:endParaRPr lang="en-US" altLang="zh-TW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			</a:t>
                </a:r>
                <a:endParaRPr lang="en-US" altLang="zh-TW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Mixed loss </a:t>
                </a:r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𝒉</m:t>
                    </m:r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𝑭𝑳</m:t>
                    </m:r>
                    <m:d>
                      <m:dPr>
                        <m:ctrlPr>
                          <a:rPr lang="en-US" altLang="zh-TW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TW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𝐥𝐨𝐬𝐬</m:t>
                    </m:r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altLang="zh-TW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TW" sz="18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altLang="zh-TW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=0.5,  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				 </a:t>
                </a:r>
                <a:r>
                  <a:rPr lang="zh-TW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</a:t>
                </a:r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zh-TW" alt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TW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(5)</a:t>
                </a:r>
                <a:endParaRPr lang="en-US" altLang="zh-TW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21FDB25-6E45-4C0A-B235-6C962A4DD5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4011" y="2996338"/>
                <a:ext cx="10864159" cy="3212624"/>
              </a:xfrm>
              <a:blipFill>
                <a:blip r:embed="rId4"/>
                <a:stretch>
                  <a:fillRect l="-224" t="-18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DF0C6A-B125-4A5D-9165-8AB1851D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E003D12E-E91E-4C5D-A048-9025F6D413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940088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箭號: 上彎 5">
            <a:extLst>
              <a:ext uri="{FF2B5EF4-FFF2-40B4-BE49-F238E27FC236}">
                <a16:creationId xmlns:a16="http://schemas.microsoft.com/office/drawing/2014/main" id="{AFA7E06D-D965-45DC-A42A-2C9A3D8B518C}"/>
              </a:ext>
            </a:extLst>
          </p:cNvPr>
          <p:cNvSpPr/>
          <p:nvPr/>
        </p:nvSpPr>
        <p:spPr>
          <a:xfrm rot="5400000">
            <a:off x="4874103" y="1286195"/>
            <a:ext cx="434471" cy="336741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E31755D-658D-49A2-8B02-2CE29920CE70}"/>
              </a:ext>
            </a:extLst>
          </p:cNvPr>
          <p:cNvSpPr/>
          <p:nvPr/>
        </p:nvSpPr>
        <p:spPr>
          <a:xfrm>
            <a:off x="5280954" y="1343412"/>
            <a:ext cx="2339046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hlinkClick r:id="rId10" action="ppaction://hlinksldjump"/>
            <a:extLst>
              <a:ext uri="{FF2B5EF4-FFF2-40B4-BE49-F238E27FC236}">
                <a16:creationId xmlns:a16="http://schemas.microsoft.com/office/drawing/2014/main" id="{9DEDDE6B-142F-4AE7-9D5B-6676CE088113}"/>
              </a:ext>
            </a:extLst>
          </p:cNvPr>
          <p:cNvSpPr/>
          <p:nvPr/>
        </p:nvSpPr>
        <p:spPr>
          <a:xfrm>
            <a:off x="11311128" y="5462060"/>
            <a:ext cx="64008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33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1069848" y="2093976"/>
            <a:ext cx="10241280" cy="4050792"/>
          </a:xfrm>
        </p:spPr>
        <p:txBody>
          <a:bodyPr>
            <a:normAutofit/>
          </a:bodyPr>
          <a:lstStyle/>
          <a:p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Camvid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701 images collected in street scene for autonomous driving applications. </a:t>
            </a:r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classes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Original size: 720 x 960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training, validation, and test sets contain 367, 101, and 233 images respectively.</a:t>
            </a:r>
          </a:p>
          <a:p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Cityscapes: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5000 images collected in street scenes from 50 different cities.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classes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Original size: 1024 x 2048</a:t>
            </a:r>
            <a:endParaRPr lang="en-US" altLang="zh-TW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training, validation, and test sets contain 2975, 500, and 1525 images respectively.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341F001B-3350-4346-92F3-335C9B36B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808838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4143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4562638"/>
                  </p:ext>
                </p:extLst>
              </p:nvPr>
            </p:nvGraphicFramePr>
            <p:xfrm>
              <a:off x="698769" y="1264023"/>
              <a:ext cx="10734643" cy="558255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850372">
                      <a:extLst>
                        <a:ext uri="{9D8B030D-6E8A-4147-A177-3AD203B41FA5}">
                          <a16:colId xmlns:a16="http://schemas.microsoft.com/office/drawing/2014/main" val="1229164568"/>
                        </a:ext>
                      </a:extLst>
                    </a:gridCol>
                    <a:gridCol w="6884271">
                      <a:extLst>
                        <a:ext uri="{9D8B030D-6E8A-4147-A177-3AD203B41FA5}">
                          <a16:colId xmlns:a16="http://schemas.microsoft.com/office/drawing/2014/main" val="398932921"/>
                        </a:ext>
                      </a:extLst>
                    </a:gridCol>
                  </a:tblGrid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Subjects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Details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8935723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Input image size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/>
                            <a:t>360 x 480 x 3 (for </a:t>
                          </a:r>
                          <a:r>
                            <a:rPr lang="en-US" altLang="zh-TW" sz="1800" dirty="0" err="1"/>
                            <a:t>camvid</a:t>
                          </a:r>
                          <a:r>
                            <a:rPr lang="en-US" altLang="zh-TW" sz="1800" dirty="0"/>
                            <a:t>),</a:t>
                          </a:r>
                          <a:r>
                            <a:rPr lang="en-US" altLang="zh-TW" sz="1800" baseline="0" dirty="0"/>
                            <a:t> </a:t>
                          </a:r>
                          <a:r>
                            <a:rPr lang="en-US" altLang="zh-TW" sz="1800" dirty="0"/>
                            <a:t>512 x 1024 x 3(for cityscapes)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5742811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Batch size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16(for </a:t>
                          </a:r>
                          <a:r>
                            <a:rPr lang="en-US" altLang="zh-TW" sz="1800" dirty="0" err="1"/>
                            <a:t>camvid</a:t>
                          </a:r>
                          <a:r>
                            <a:rPr lang="en-US" altLang="zh-TW" sz="1800" dirty="0"/>
                            <a:t>), 8(for cityscapes)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0326270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Optimizer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ADAM -&gt;(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80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800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80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800" dirty="0"/>
                            <a:t>) = (0.9, 0.999)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59879447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Learning policy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Warmup poly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7737911"/>
                      </a:ext>
                    </a:extLst>
                  </a:tr>
                  <a:tr h="119615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Learning rate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0" dirty="0"/>
                            <a:t>Poly</a:t>
                          </a:r>
                          <a:r>
                            <a:rPr lang="en-US" altLang="zh-TW" sz="1600" b="0" dirty="0"/>
                            <a:t> 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𝑙𝑟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𝑙𝑟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𝑏𝑎𝑠𝑒</m:t>
                                  </m:r>
                                </m:sub>
                              </m:s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400" i="1">
                                          <a:latin typeface="Cambria Math" panose="02040503050406030204" pitchFamily="18" charset="0"/>
                                        </a:rPr>
                                        <m:t>1 − </m:t>
                                      </m:r>
                                      <m:f>
                                        <m:fPr>
                                          <m:ctrlPr>
                                            <a:rPr lang="en-US" altLang="zh-TW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sz="1400" i="1">
                                              <a:latin typeface="Cambria Math" panose="02040503050406030204" pitchFamily="18" charset="0"/>
                                            </a:rPr>
                                            <m:t>𝑖𝑡𝑒𝑟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⁡_</m:t>
                                          </m:r>
                                          <m:r>
                                            <a:rPr lang="en-US" altLang="zh-TW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𝑖𝑡𝑒𝑟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𝑝𝑜𝑤𝑒𝑟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, power = 0.9,</a:t>
                          </a:r>
                          <a:r>
                            <a:rPr lang="zh-TW" alt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𝑙𝑟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panose="02040503050406030204" pitchFamily="18" charset="0"/>
                                    </a:rPr>
                                    <m:t>𝑏𝑎𝑠𝑒</m:t>
                                  </m:r>
                                </m:sub>
                              </m:sSub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=5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TW" sz="14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oMath>
                          </a14:m>
                          <a:r>
                            <a:rPr lang="en-US" altLang="zh-TW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Arial" panose="020B0604020202020204" pitchFamily="34" charset="0"/>
                              <a:ea typeface="+mn-ea"/>
                              <a:cs typeface="Arial" panose="020B0604020202020204" pitchFamily="34" charset="0"/>
                            </a:rPr>
                            <a:t>, and weight decay of 1e-4. </a:t>
                          </a:r>
                          <a:r>
                            <a:rPr lang="en-US" altLang="zh-TW" sz="16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Warmup iterations is 500 with warmup factor 1/3</a:t>
                          </a:r>
                          <a:r>
                            <a:rPr lang="en-US" altLang="zh-TW" sz="14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4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𝑙𝑟</m:t>
                                    </m:r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𝑙𝑟</m:t>
                                    </m:r>
                                  </m:e>
                                  <m:sub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𝑏𝑎𝑠𝑒</m:t>
                                    </m:r>
                                  </m:sub>
                                </m:sSub>
                                <m:r>
                                  <a:rPr lang="en-US" altLang="zh-TW" sz="14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zh-TW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𝑤𝑎𝑟𝑚𝑢𝑝</m:t>
                                    </m:r>
                                  </m:sub>
                                </m:sSub>
                                <m:r>
                                  <a:rPr lang="en-US" altLang="zh-TW" sz="14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d>
                                  <m:dPr>
                                    <m:ctrlPr>
                                      <a:rPr lang="zh-TW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TW" altLang="zh-TW" sz="14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140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𝑐𝑢𝑟</m:t>
                                        </m:r>
                                        <m:r>
                                          <a:rPr lang="en-US" altLang="zh-TW" sz="140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_</m:t>
                                        </m:r>
                                        <m:r>
                                          <a:rPr lang="en-US" altLang="zh-TW" sz="140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𝑖𝑡𝑒𝑟</m:t>
                                        </m:r>
                                      </m:num>
                                      <m:den>
                                        <m:r>
                                          <a:rPr lang="en-US" altLang="zh-TW" sz="140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𝑤𝑎𝑟𝑚𝑢𝑝</m:t>
                                        </m:r>
                                        <m:r>
                                          <a:rPr lang="en-US" altLang="zh-TW" sz="140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_</m:t>
                                        </m:r>
                                        <m:r>
                                          <a:rPr lang="en-US" altLang="zh-TW" sz="140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𝑖𝑡𝑒𝑟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altLang="zh-TW" sz="14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TW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𝑐𝑢𝑟</m:t>
                                    </m:r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𝑖𝑡𝑒𝑟</m:t>
                                    </m:r>
                                  </m:num>
                                  <m:den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𝑤𝑎𝑟𝑚𝑢𝑝</m:t>
                                    </m:r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_</m:t>
                                    </m:r>
                                    <m:r>
                                      <a:rPr lang="en-US" altLang="zh-TW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𝑖𝑡𝑒𝑟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TW" sz="1600" b="0" i="0" u="none" strike="noStrike" kern="1200" baseline="0" dirty="0">
                            <a:solidFill>
                              <a:schemeClr val="dk1"/>
                            </a:solidFill>
                            <a:latin typeface="Arial" panose="020B0604020202020204" pitchFamily="34" charset="0"/>
                            <a:ea typeface="+mn-ea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626874"/>
                      </a:ext>
                    </a:extLst>
                  </a:tr>
                  <a:tr h="3936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Epoch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/>
                            <a:t>1K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1531707"/>
                      </a:ext>
                    </a:extLst>
                  </a:tr>
                  <a:tr h="3936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Loss function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TW" sz="18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TW" sz="1800" dirty="0"/>
                            <a:t> h *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𝐹𝐿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TW" sz="1800" dirty="0"/>
                            <a:t> + q *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TW" smtClean="0">
                                  <a:latin typeface="Cambria Math" panose="02040503050406030204" pitchFamily="18" charset="0"/>
                                </a:rPr>
                                <m:t>loss</m:t>
                              </m:r>
                              <m:d>
                                <m:d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mtClean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altLang="zh-TW" sz="1800" kern="12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(h = 0.5, q = 0.5)</a:t>
                          </a:r>
                          <a:endParaRPr lang="en-US" altLang="zh-TW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0054910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Data</a:t>
                          </a:r>
                          <a:r>
                            <a:rPr lang="en-US" altLang="zh-TW" baseline="0" dirty="0"/>
                            <a:t> augmentation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Horizontal flips, scales (0.75,1.0,…,2.0) and mean subtraction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2348541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Machine 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GTX 1080</a:t>
                          </a:r>
                          <a:r>
                            <a:rPr lang="en-US" altLang="zh-TW" sz="1800" baseline="0" dirty="0"/>
                            <a:t> </a:t>
                          </a:r>
                          <a:r>
                            <a:rPr lang="en-US" altLang="zh-TW" sz="1800" baseline="0" dirty="0" err="1"/>
                            <a:t>Ti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2229462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Implementation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err="1"/>
                            <a:t>Pytorch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4694226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Training time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/>
                            <a:t>2 ∼ 4</a:t>
                          </a:r>
                          <a:r>
                            <a:rPr lang="zh-TW" altLang="en-US" sz="1800" dirty="0"/>
                            <a:t> </a:t>
                          </a:r>
                          <a:r>
                            <a:rPr lang="en-US" altLang="zh-TW" sz="1800" dirty="0"/>
                            <a:t>hours for </a:t>
                          </a:r>
                          <a:r>
                            <a:rPr lang="en-US" altLang="zh-TW" sz="1800" dirty="0" err="1"/>
                            <a:t>camvid</a:t>
                          </a:r>
                          <a:r>
                            <a:rPr lang="en-US" altLang="zh-TW" sz="1800" dirty="0"/>
                            <a:t>,  3 ∼ 5 days for cityscapes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09305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4562638"/>
                  </p:ext>
                </p:extLst>
              </p:nvPr>
            </p:nvGraphicFramePr>
            <p:xfrm>
              <a:off x="698769" y="1264023"/>
              <a:ext cx="10734643" cy="558255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3850372">
                      <a:extLst>
                        <a:ext uri="{9D8B030D-6E8A-4147-A177-3AD203B41FA5}">
                          <a16:colId xmlns:a16="http://schemas.microsoft.com/office/drawing/2014/main" val="1229164568"/>
                        </a:ext>
                      </a:extLst>
                    </a:gridCol>
                    <a:gridCol w="6884271">
                      <a:extLst>
                        <a:ext uri="{9D8B030D-6E8A-4147-A177-3AD203B41FA5}">
                          <a16:colId xmlns:a16="http://schemas.microsoft.com/office/drawing/2014/main" val="398932921"/>
                        </a:ext>
                      </a:extLst>
                    </a:gridCol>
                  </a:tblGrid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Subjects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Details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8935723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Input image size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/>
                            <a:t>360 x 480 x 3 (for </a:t>
                          </a:r>
                          <a:r>
                            <a:rPr lang="en-US" altLang="zh-TW" sz="1800" dirty="0" err="1"/>
                            <a:t>camvid</a:t>
                          </a:r>
                          <a:r>
                            <a:rPr lang="en-US" altLang="zh-TW" sz="1800" dirty="0"/>
                            <a:t>),</a:t>
                          </a:r>
                          <a:r>
                            <a:rPr lang="en-US" altLang="zh-TW" sz="1800" baseline="0" dirty="0"/>
                            <a:t> </a:t>
                          </a:r>
                          <a:r>
                            <a:rPr lang="en-US" altLang="zh-TW" sz="1800" dirty="0"/>
                            <a:t>512 x 1024 x 3(for cityscapes)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5742811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Batch size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16(for </a:t>
                          </a:r>
                          <a:r>
                            <a:rPr lang="en-US" altLang="zh-TW" sz="1800" dirty="0" err="1"/>
                            <a:t>camvid</a:t>
                          </a:r>
                          <a:r>
                            <a:rPr lang="en-US" altLang="zh-TW" sz="1800" dirty="0"/>
                            <a:t>), 8(for cityscapes)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0326270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Optimizer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018" t="-312308" r="-354" b="-102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9879447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Learning policy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Warmup poly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7737911"/>
                      </a:ext>
                    </a:extLst>
                  </a:tr>
                  <a:tr h="119615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Learning rate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018" t="-170408" r="-354" b="-2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26874"/>
                      </a:ext>
                    </a:extLst>
                  </a:tr>
                  <a:tr h="3936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Epoch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1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/>
                            <a:t>1K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91531707"/>
                      </a:ext>
                    </a:extLst>
                  </a:tr>
                  <a:tr h="4010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Loss function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018" t="-901515" r="-354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0054910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/>
                            <a:t>Data</a:t>
                          </a:r>
                          <a:r>
                            <a:rPr lang="en-US" altLang="zh-TW" baseline="0" dirty="0"/>
                            <a:t> augmentation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Horizontal flips, scales (0.75,1.0,…,2.0) and mean subtraction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2348541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Machine 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/>
                            <a:t>GTX 1080</a:t>
                          </a:r>
                          <a:r>
                            <a:rPr lang="en-US" altLang="zh-TW" sz="1800" baseline="0" dirty="0"/>
                            <a:t> </a:t>
                          </a:r>
                          <a:r>
                            <a:rPr lang="en-US" altLang="zh-TW" sz="1800" baseline="0" dirty="0" err="1"/>
                            <a:t>Ti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92229462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Implementation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err="1"/>
                            <a:t>Pytorch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4694226"/>
                      </a:ext>
                    </a:extLst>
                  </a:tr>
                  <a:tr h="39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Training time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dirty="0"/>
                            <a:t>2 ∼ 4</a:t>
                          </a:r>
                          <a:r>
                            <a:rPr lang="zh-TW" altLang="en-US" sz="1800" dirty="0"/>
                            <a:t> </a:t>
                          </a:r>
                          <a:r>
                            <a:rPr lang="en-US" altLang="zh-TW" sz="1800" dirty="0"/>
                            <a:t>hours for </a:t>
                          </a:r>
                          <a:r>
                            <a:rPr lang="en-US" altLang="zh-TW" sz="1800" dirty="0" err="1"/>
                            <a:t>camvid</a:t>
                          </a:r>
                          <a:r>
                            <a:rPr lang="en-US" altLang="zh-TW" sz="1800" dirty="0"/>
                            <a:t>,  3 ∼ 5 days for cityscapes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209305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63377579-090F-44BA-91A9-A8317BDA4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391045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5143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hlinkClick r:id="rId3" action="ppaction://hlinksldjump"/>
            <a:extLst>
              <a:ext uri="{FF2B5EF4-FFF2-40B4-BE49-F238E27FC236}">
                <a16:creationId xmlns:a16="http://schemas.microsoft.com/office/drawing/2014/main" id="{B091D4C1-3A2E-4A75-97EC-E53839883FEF}"/>
              </a:ext>
            </a:extLst>
          </p:cNvPr>
          <p:cNvSpPr/>
          <p:nvPr/>
        </p:nvSpPr>
        <p:spPr>
          <a:xfrm>
            <a:off x="11311128" y="5462060"/>
            <a:ext cx="64008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63377579-090F-44BA-91A9-A8317BDA4C7F}"/>
              </a:ext>
            </a:extLst>
          </p:cNvPr>
          <p:cNvGraphicFramePr/>
          <p:nvPr/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箭號: 上彎 5">
            <a:extLst>
              <a:ext uri="{FF2B5EF4-FFF2-40B4-BE49-F238E27FC236}">
                <a16:creationId xmlns:a16="http://schemas.microsoft.com/office/drawing/2014/main" id="{380EDA30-BD1A-4B30-B5BE-97BF7E1B4B41}"/>
              </a:ext>
            </a:extLst>
          </p:cNvPr>
          <p:cNvSpPr/>
          <p:nvPr/>
        </p:nvSpPr>
        <p:spPr>
          <a:xfrm rot="5400000" flipV="1">
            <a:off x="8344187" y="1157211"/>
            <a:ext cx="434471" cy="700592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B1E30D7-D53A-4815-A10C-27AB8B9DFCE6}"/>
              </a:ext>
            </a:extLst>
          </p:cNvPr>
          <p:cNvSpPr/>
          <p:nvPr/>
        </p:nvSpPr>
        <p:spPr>
          <a:xfrm>
            <a:off x="5171637" y="1343412"/>
            <a:ext cx="3039489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different amount of OHDB blocks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4DB90C6-2D7F-497B-BC59-4893FD83CF5D}"/>
                  </a:ext>
                </a:extLst>
              </p:cNvPr>
              <p:cNvSpPr txBox="1"/>
              <p:nvPr/>
            </p:nvSpPr>
            <p:spPr>
              <a:xfrm>
                <a:off x="1378650" y="5785226"/>
                <a:ext cx="94346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/>
                  <a:t>Table 2. Comparison of different amount of OHDB modules in each OHDB block as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algn="ctr"/>
                <a:r>
                  <a:rPr lang="en-US" altLang="zh-TW" dirty="0"/>
                  <a:t> All results are on CamVid test dataset.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4DB90C6-2D7F-497B-BC59-4893FD83C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50" y="5785226"/>
                <a:ext cx="9434699" cy="646331"/>
              </a:xfrm>
              <a:prstGeom prst="rect">
                <a:avLst/>
              </a:prstGeom>
              <a:blipFill>
                <a:blip r:embed="rId9"/>
                <a:stretch>
                  <a:fillRect l="-517" t="-5660" r="-581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3D7F1A26-17B1-4431-8684-44A4396C79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9865" y="2327720"/>
            <a:ext cx="8392269" cy="3149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24B4A-586D-DE4C-A465-1082F0F24AA2}"/>
              </a:ext>
            </a:extLst>
          </p:cNvPr>
          <p:cNvSpPr/>
          <p:nvPr/>
        </p:nvSpPr>
        <p:spPr>
          <a:xfrm>
            <a:off x="3214442" y="3244334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https://young-gecko-59.serverless.social</a:t>
            </a:r>
            <a:endParaRPr lang="en-US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2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63377579-090F-44BA-91A9-A8317BDA4C7F}"/>
              </a:ext>
            </a:extLst>
          </p:cNvPr>
          <p:cNvGraphicFramePr/>
          <p:nvPr/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箭號: 上彎 5">
            <a:extLst>
              <a:ext uri="{FF2B5EF4-FFF2-40B4-BE49-F238E27FC236}">
                <a16:creationId xmlns:a16="http://schemas.microsoft.com/office/drawing/2014/main" id="{380EDA30-BD1A-4B30-B5BE-97BF7E1B4B41}"/>
              </a:ext>
            </a:extLst>
          </p:cNvPr>
          <p:cNvSpPr/>
          <p:nvPr/>
        </p:nvSpPr>
        <p:spPr>
          <a:xfrm rot="5400000" flipV="1">
            <a:off x="8344187" y="1157211"/>
            <a:ext cx="434471" cy="700592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B1E30D7-D53A-4815-A10C-27AB8B9DFCE6}"/>
              </a:ext>
            </a:extLst>
          </p:cNvPr>
          <p:cNvSpPr/>
          <p:nvPr/>
        </p:nvSpPr>
        <p:spPr>
          <a:xfrm>
            <a:off x="5171637" y="1343412"/>
            <a:ext cx="3039489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different decoders for </a:t>
            </a:r>
            <a:r>
              <a:rPr lang="en-US" altLang="zh-TW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OHDBNet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9BD3621-C8D3-4364-B9AE-F9A590975104}"/>
                  </a:ext>
                </a:extLst>
              </p:cNvPr>
              <p:cNvSpPr txBox="1"/>
              <p:nvPr/>
            </p:nvSpPr>
            <p:spPr>
              <a:xfrm>
                <a:off x="1571846" y="5753771"/>
                <a:ext cx="90483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Table 3. Comparison of different encoder structures for </a:t>
                </a:r>
                <a:r>
                  <a:rPr lang="en-US" altLang="zh-TW" dirty="0" err="1"/>
                  <a:t>OHDBNet</a:t>
                </a:r>
                <a:r>
                  <a:rPr lang="en-US" altLang="zh-TW" dirty="0"/>
                  <a:t> as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algn="ctr"/>
                <a:r>
                  <a:rPr lang="en-US" altLang="zh-TW" dirty="0"/>
                  <a:t> All results are on CamVid test dataset. </a:t>
                </a:r>
                <a:endParaRPr lang="zh-TW" altLang="zh-TW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9BD3621-C8D3-4364-B9AE-F9A590975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46" y="5753771"/>
                <a:ext cx="9048307" cy="646331"/>
              </a:xfrm>
              <a:prstGeom prst="rect">
                <a:avLst/>
              </a:prstGeom>
              <a:blipFill>
                <a:blip r:embed="rId7"/>
                <a:stretch>
                  <a:fillRect t="-6604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76418FED-0E45-429F-B10E-B0F34D325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138" y="2465148"/>
            <a:ext cx="9161905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1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63377579-090F-44BA-91A9-A8317BDA4C7F}"/>
              </a:ext>
            </a:extLst>
          </p:cNvPr>
          <p:cNvGraphicFramePr/>
          <p:nvPr/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箭號: 上彎 5">
            <a:extLst>
              <a:ext uri="{FF2B5EF4-FFF2-40B4-BE49-F238E27FC236}">
                <a16:creationId xmlns:a16="http://schemas.microsoft.com/office/drawing/2014/main" id="{380EDA30-BD1A-4B30-B5BE-97BF7E1B4B41}"/>
              </a:ext>
            </a:extLst>
          </p:cNvPr>
          <p:cNvSpPr/>
          <p:nvPr/>
        </p:nvSpPr>
        <p:spPr>
          <a:xfrm rot="5400000" flipV="1">
            <a:off x="8344187" y="1157211"/>
            <a:ext cx="434471" cy="700592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1B1E30D7-D53A-4815-A10C-27AB8B9DFCE6}"/>
                  </a:ext>
                </a:extLst>
              </p:cNvPr>
              <p:cNvSpPr/>
              <p:nvPr/>
            </p:nvSpPr>
            <p:spPr>
              <a:xfrm>
                <a:off x="5171637" y="1343412"/>
                <a:ext cx="3039489" cy="499444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Comparison of different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</m:t>
                    </m:r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TW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for OHDB module</a:t>
                </a:r>
                <a:endParaRPr lang="zh-TW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1B1E30D7-D53A-4815-A10C-27AB8B9DF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637" y="1343412"/>
                <a:ext cx="3039489" cy="499444"/>
              </a:xfrm>
              <a:prstGeom prst="roundRect">
                <a:avLst/>
              </a:prstGeom>
              <a:blipFill>
                <a:blip r:embed="rId7"/>
                <a:stretch>
                  <a:fillRect t="-20732" b="-341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030CB25-1E53-4EE3-BA6C-D9DBBD11782B}"/>
                  </a:ext>
                </a:extLst>
              </p:cNvPr>
              <p:cNvSpPr txBox="1"/>
              <p:nvPr/>
            </p:nvSpPr>
            <p:spPr>
              <a:xfrm>
                <a:off x="1571846" y="5753771"/>
                <a:ext cx="90483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Table 4. Compared with different value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 for OHDB module.</a:t>
                </a:r>
              </a:p>
              <a:p>
                <a:pPr algn="ctr"/>
                <a:r>
                  <a:rPr lang="en-US" altLang="zh-TW" dirty="0"/>
                  <a:t> All results are on CamVid test dataset. </a:t>
                </a:r>
                <a:endParaRPr lang="zh-TW" altLang="zh-TW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030CB25-1E53-4EE3-BA6C-D9DBBD117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46" y="5753771"/>
                <a:ext cx="9048307" cy="646331"/>
              </a:xfrm>
              <a:prstGeom prst="rect">
                <a:avLst/>
              </a:prstGeom>
              <a:blipFill>
                <a:blip r:embed="rId8"/>
                <a:stretch>
                  <a:fillRect t="-6604" b="-13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F286264F-51EC-4125-9D49-7CC140DD3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3012" y="2644770"/>
            <a:ext cx="8325973" cy="2683217"/>
          </a:xfrm>
          <a:prstGeom prst="rect">
            <a:avLst/>
          </a:prstGeom>
        </p:spPr>
      </p:pic>
      <p:sp>
        <p:nvSpPr>
          <p:cNvPr id="10" name="矩形 9">
            <a:hlinkClick r:id="rId10" action="ppaction://hlinksldjump"/>
            <a:extLst>
              <a:ext uri="{FF2B5EF4-FFF2-40B4-BE49-F238E27FC236}">
                <a16:creationId xmlns:a16="http://schemas.microsoft.com/office/drawing/2014/main" id="{92CA462B-2826-4290-B6FE-591E815B7201}"/>
              </a:ext>
            </a:extLst>
          </p:cNvPr>
          <p:cNvSpPr/>
          <p:nvPr/>
        </p:nvSpPr>
        <p:spPr>
          <a:xfrm>
            <a:off x="11311128" y="5462060"/>
            <a:ext cx="64008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41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7" y="2121408"/>
            <a:ext cx="10492037" cy="41513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Related 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 Methods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 Datasets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 Experiments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01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63377579-090F-44BA-91A9-A8317BDA4C7F}"/>
              </a:ext>
            </a:extLst>
          </p:cNvPr>
          <p:cNvGraphicFramePr/>
          <p:nvPr/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箭號: 上彎 5">
            <a:extLst>
              <a:ext uri="{FF2B5EF4-FFF2-40B4-BE49-F238E27FC236}">
                <a16:creationId xmlns:a16="http://schemas.microsoft.com/office/drawing/2014/main" id="{380EDA30-BD1A-4B30-B5BE-97BF7E1B4B41}"/>
              </a:ext>
            </a:extLst>
          </p:cNvPr>
          <p:cNvSpPr/>
          <p:nvPr/>
        </p:nvSpPr>
        <p:spPr>
          <a:xfrm rot="5400000" flipV="1">
            <a:off x="8344187" y="1157211"/>
            <a:ext cx="434471" cy="700592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B1E30D7-D53A-4815-A10C-27AB8B9DFCE6}"/>
              </a:ext>
            </a:extLst>
          </p:cNvPr>
          <p:cNvSpPr/>
          <p:nvPr/>
        </p:nvSpPr>
        <p:spPr>
          <a:xfrm>
            <a:off x="5171637" y="1343412"/>
            <a:ext cx="3039489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different loss functions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7E8A51-4802-4CE1-968A-1E6F262CCB2C}"/>
              </a:ext>
            </a:extLst>
          </p:cNvPr>
          <p:cNvSpPr/>
          <p:nvPr/>
        </p:nvSpPr>
        <p:spPr>
          <a:xfrm>
            <a:off x="1246441" y="6132180"/>
            <a:ext cx="963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Table 5. Compared with different loss functions and different ratio of mixed loss.</a:t>
            </a:r>
          </a:p>
          <a:p>
            <a:pPr algn="ctr"/>
            <a:r>
              <a:rPr lang="en-US" altLang="zh-TW" dirty="0"/>
              <a:t> All results are on CamVid test dataset.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42E75A-78AB-42EF-A2BA-75FB6B05E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231" y="2114749"/>
            <a:ext cx="8927720" cy="3806151"/>
          </a:xfrm>
          <a:prstGeom prst="rect">
            <a:avLst/>
          </a:prstGeom>
        </p:spPr>
      </p:pic>
      <p:sp>
        <p:nvSpPr>
          <p:cNvPr id="8" name="矩形 7">
            <a:hlinkClick r:id="rId8" action="ppaction://hlinksldjump"/>
            <a:extLst>
              <a:ext uri="{FF2B5EF4-FFF2-40B4-BE49-F238E27FC236}">
                <a16:creationId xmlns:a16="http://schemas.microsoft.com/office/drawing/2014/main" id="{82161790-63B6-424F-A749-972F70A9B4CA}"/>
              </a:ext>
            </a:extLst>
          </p:cNvPr>
          <p:cNvSpPr/>
          <p:nvPr/>
        </p:nvSpPr>
        <p:spPr>
          <a:xfrm>
            <a:off x="11311128" y="5462060"/>
            <a:ext cx="64008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32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76BEE152-026B-41E1-ADC0-B94DB25C5F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70855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箭號: 上彎 6">
            <a:extLst>
              <a:ext uri="{FF2B5EF4-FFF2-40B4-BE49-F238E27FC236}">
                <a16:creationId xmlns:a16="http://schemas.microsoft.com/office/drawing/2014/main" id="{E1388DBF-D24A-497F-89DE-7EDBC3859F5F}"/>
              </a:ext>
            </a:extLst>
          </p:cNvPr>
          <p:cNvSpPr/>
          <p:nvPr/>
        </p:nvSpPr>
        <p:spPr>
          <a:xfrm rot="5400000" flipV="1">
            <a:off x="9952650" y="1157211"/>
            <a:ext cx="434471" cy="700592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46EDCF-54F6-4694-93E2-023D442159B9}"/>
              </a:ext>
            </a:extLst>
          </p:cNvPr>
          <p:cNvSpPr/>
          <p:nvPr/>
        </p:nvSpPr>
        <p:spPr>
          <a:xfrm>
            <a:off x="6096000" y="1343412"/>
            <a:ext cx="3723589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other networks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391424-F320-42CD-BE8A-3AA1211AFC13}"/>
              </a:ext>
            </a:extLst>
          </p:cNvPr>
          <p:cNvSpPr txBox="1"/>
          <p:nvPr/>
        </p:nvSpPr>
        <p:spPr>
          <a:xfrm>
            <a:off x="1571845" y="5727218"/>
            <a:ext cx="9048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Table 6. Performance on the CamVid test dataset. All networks are not pretrained. OHDBNet is indicated that our octave half dilated bottleneck network.</a:t>
            </a:r>
            <a:endParaRPr lang="zh-TW" altLang="zh-TW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46860F0-2867-493B-9654-4B0188788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66798" y="2438679"/>
            <a:ext cx="10058400" cy="2812497"/>
          </a:xfrm>
        </p:spPr>
      </p:pic>
    </p:spTree>
    <p:extLst>
      <p:ext uri="{BB962C8B-B14F-4D97-AF65-F5344CB8AC3E}">
        <p14:creationId xmlns:p14="http://schemas.microsoft.com/office/powerpoint/2010/main" val="250747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D3A1D7-F42D-42B1-97ED-49A5A1CE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0A8DDD6C-0E74-4664-BADD-6D122CBC4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977144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箭號: 上彎 7">
            <a:extLst>
              <a:ext uri="{FF2B5EF4-FFF2-40B4-BE49-F238E27FC236}">
                <a16:creationId xmlns:a16="http://schemas.microsoft.com/office/drawing/2014/main" id="{16C2E052-6C6A-44EB-92C2-0A3B000F221C}"/>
              </a:ext>
            </a:extLst>
          </p:cNvPr>
          <p:cNvSpPr/>
          <p:nvPr/>
        </p:nvSpPr>
        <p:spPr>
          <a:xfrm rot="5400000" flipV="1">
            <a:off x="9952650" y="1157211"/>
            <a:ext cx="434471" cy="700592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8097A64-8A84-40DE-BC32-0166091FE0BA}"/>
              </a:ext>
            </a:extLst>
          </p:cNvPr>
          <p:cNvSpPr/>
          <p:nvPr/>
        </p:nvSpPr>
        <p:spPr>
          <a:xfrm>
            <a:off x="6096000" y="1343412"/>
            <a:ext cx="3723589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other networks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C632B20-B056-4D91-9520-F5C0FE899524}"/>
              </a:ext>
            </a:extLst>
          </p:cNvPr>
          <p:cNvSpPr txBox="1"/>
          <p:nvPr/>
        </p:nvSpPr>
        <p:spPr>
          <a:xfrm>
            <a:off x="1289414" y="5716585"/>
            <a:ext cx="955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Table 7. Performance on the Cityscapes validation dataset. All networks are not pretrained.</a:t>
            </a:r>
            <a:r>
              <a:rPr lang="zh-TW" altLang="en-US" dirty="0"/>
              <a:t> </a:t>
            </a:r>
            <a:r>
              <a:rPr lang="en-US" altLang="zh-TW" dirty="0"/>
              <a:t>OHDBNet is indicated that our octave half dilated bottleneck network.</a:t>
            </a:r>
            <a:endParaRPr lang="zh-TW" altLang="zh-TW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CF21129-7915-45DD-9EE5-1CC8BDB16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66798" y="2466945"/>
            <a:ext cx="10058400" cy="2755966"/>
          </a:xfrm>
        </p:spPr>
      </p:pic>
    </p:spTree>
    <p:extLst>
      <p:ext uri="{BB962C8B-B14F-4D97-AF65-F5344CB8AC3E}">
        <p14:creationId xmlns:p14="http://schemas.microsoft.com/office/powerpoint/2010/main" val="664552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FCBAFA-3FD0-4086-9A1C-112B0D7FD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715" y="2094024"/>
            <a:ext cx="9532569" cy="359126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ACE9D4-2B65-4076-9901-AA2E17D7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74F265B6-9D06-4E4E-B257-8B7D9B465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378910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箭號: 上彎 5">
            <a:extLst>
              <a:ext uri="{FF2B5EF4-FFF2-40B4-BE49-F238E27FC236}">
                <a16:creationId xmlns:a16="http://schemas.microsoft.com/office/drawing/2014/main" id="{8FD28B4B-F194-4C68-ABD2-9B76A583EC4E}"/>
              </a:ext>
            </a:extLst>
          </p:cNvPr>
          <p:cNvSpPr/>
          <p:nvPr/>
        </p:nvSpPr>
        <p:spPr>
          <a:xfrm rot="5400000" flipV="1">
            <a:off x="9952650" y="1157211"/>
            <a:ext cx="434471" cy="700592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863727C-E554-4D1F-8078-BFF4477C80D0}"/>
              </a:ext>
            </a:extLst>
          </p:cNvPr>
          <p:cNvSpPr/>
          <p:nvPr/>
        </p:nvSpPr>
        <p:spPr>
          <a:xfrm>
            <a:off x="6096000" y="1343412"/>
            <a:ext cx="3723589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other networks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6A16A58-61CF-4553-A825-A4BBCA27A29E}"/>
              </a:ext>
            </a:extLst>
          </p:cNvPr>
          <p:cNvSpPr txBox="1"/>
          <p:nvPr/>
        </p:nvSpPr>
        <p:spPr>
          <a:xfrm>
            <a:off x="1289414" y="5992907"/>
            <a:ext cx="955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Table 8. Speed comparison on the Cityscapes validation dataset.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132216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群組 23">
            <a:extLst>
              <a:ext uri="{FF2B5EF4-FFF2-40B4-BE49-F238E27FC236}">
                <a16:creationId xmlns:a16="http://schemas.microsoft.com/office/drawing/2014/main" id="{A4B3E988-4902-4B0A-B940-292D9C131FA7}"/>
              </a:ext>
            </a:extLst>
          </p:cNvPr>
          <p:cNvGrpSpPr/>
          <p:nvPr/>
        </p:nvGrpSpPr>
        <p:grpSpPr>
          <a:xfrm>
            <a:off x="4776000" y="1440000"/>
            <a:ext cx="2640000" cy="1980000"/>
            <a:chOff x="4776000" y="1440000"/>
            <a:chExt cx="2640000" cy="1980000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12D30FB3-41A9-43A1-AA1E-7DF42B57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6000" y="1440000"/>
              <a:ext cx="2640000" cy="198000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52A4CCB-1D62-4C01-8E91-B30B12246B03}"/>
                </a:ext>
              </a:extLst>
            </p:cNvPr>
            <p:cNvSpPr/>
            <p:nvPr/>
          </p:nvSpPr>
          <p:spPr>
            <a:xfrm>
              <a:off x="6830111" y="22140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471704BB-8CDD-4361-8776-3B56B0DE5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5656" y="1440000"/>
            <a:ext cx="2640000" cy="1980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F35687-3862-49E8-9B22-5498A9A3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E6164E-A555-47DF-88BD-E7F9941E2674}"/>
              </a:ext>
            </a:extLst>
          </p:cNvPr>
          <p:cNvSpPr txBox="1"/>
          <p:nvPr/>
        </p:nvSpPr>
        <p:spPr>
          <a:xfrm>
            <a:off x="1441534" y="345626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 Image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DB66A3-B7B5-4963-9794-6AE4755841B1}"/>
              </a:ext>
            </a:extLst>
          </p:cNvPr>
          <p:cNvSpPr txBox="1"/>
          <p:nvPr/>
        </p:nvSpPr>
        <p:spPr>
          <a:xfrm>
            <a:off x="5147663" y="345626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 Ground truth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C5618C-3489-4AAD-B19D-93AE3362B0AB}"/>
              </a:ext>
            </a:extLst>
          </p:cNvPr>
          <p:cNvSpPr txBox="1"/>
          <p:nvPr/>
        </p:nvSpPr>
        <p:spPr>
          <a:xfrm>
            <a:off x="5394973" y="595159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(e) ESPNet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C9C391F-42AA-48B3-A530-993CAEBACB2C}"/>
              </a:ext>
            </a:extLst>
          </p:cNvPr>
          <p:cNvSpPr txBox="1"/>
          <p:nvPr/>
        </p:nvSpPr>
        <p:spPr>
          <a:xfrm>
            <a:off x="9444144" y="345600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(c) </a:t>
            </a:r>
            <a:r>
              <a:rPr lang="en-US" altLang="zh-TW" dirty="0" err="1"/>
              <a:t>DABNet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B4E19F8-C51A-4F81-9760-ABC181170365}"/>
              </a:ext>
            </a:extLst>
          </p:cNvPr>
          <p:cNvSpPr txBox="1"/>
          <p:nvPr/>
        </p:nvSpPr>
        <p:spPr>
          <a:xfrm>
            <a:off x="1419092" y="595159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(d) </a:t>
            </a:r>
            <a:r>
              <a:rPr lang="en-US" altLang="zh-TW" dirty="0" err="1"/>
              <a:t>CGNet</a:t>
            </a:r>
            <a:endParaRPr lang="zh-TW" altLang="en-US" dirty="0"/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C1B49C3-01D7-4F4A-AA63-7999614C325A}"/>
              </a:ext>
            </a:extLst>
          </p:cNvPr>
          <p:cNvGraphicFramePr/>
          <p:nvPr/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3" name="群組 22">
            <a:extLst>
              <a:ext uri="{FF2B5EF4-FFF2-40B4-BE49-F238E27FC236}">
                <a16:creationId xmlns:a16="http://schemas.microsoft.com/office/drawing/2014/main" id="{C58F9FDA-9D0A-44BA-9886-98966E4BC53C}"/>
              </a:ext>
            </a:extLst>
          </p:cNvPr>
          <p:cNvGrpSpPr/>
          <p:nvPr/>
        </p:nvGrpSpPr>
        <p:grpSpPr>
          <a:xfrm>
            <a:off x="4776000" y="3960000"/>
            <a:ext cx="2640000" cy="1980000"/>
            <a:chOff x="4776000" y="3960000"/>
            <a:chExt cx="2640000" cy="1980000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E648DEB-3B9A-4411-B9C7-08BD7BFD4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6000" y="3960000"/>
              <a:ext cx="2640000" cy="19800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40585D9-2ACD-4F2A-8327-197570EFAA2C}"/>
                </a:ext>
              </a:extLst>
            </p:cNvPr>
            <p:cNvSpPr/>
            <p:nvPr/>
          </p:nvSpPr>
          <p:spPr>
            <a:xfrm>
              <a:off x="6830111" y="47340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651333A2-0622-4FBF-A0FE-76F60D2E5206}"/>
              </a:ext>
            </a:extLst>
          </p:cNvPr>
          <p:cNvGrpSpPr/>
          <p:nvPr/>
        </p:nvGrpSpPr>
        <p:grpSpPr>
          <a:xfrm>
            <a:off x="8786345" y="1440000"/>
            <a:ext cx="2639999" cy="1980000"/>
            <a:chOff x="8786345" y="1440000"/>
            <a:chExt cx="2639999" cy="19800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D79493D5-8608-4110-A382-23C7B8DCA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6345" y="1440000"/>
              <a:ext cx="2639999" cy="198000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EF7ACDA-D533-4835-8231-C11AAE5BF833}"/>
                </a:ext>
              </a:extLst>
            </p:cNvPr>
            <p:cNvSpPr/>
            <p:nvPr/>
          </p:nvSpPr>
          <p:spPr>
            <a:xfrm>
              <a:off x="10839600" y="221514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9433D37-BFE8-4868-98BD-DC09A57C21EA}"/>
              </a:ext>
            </a:extLst>
          </p:cNvPr>
          <p:cNvGrpSpPr/>
          <p:nvPr/>
        </p:nvGrpSpPr>
        <p:grpSpPr>
          <a:xfrm>
            <a:off x="8786345" y="3960000"/>
            <a:ext cx="2639999" cy="1980000"/>
            <a:chOff x="8786345" y="3960000"/>
            <a:chExt cx="2639999" cy="19800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931A360-4051-4E9E-B0CB-24475D864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86345" y="3960000"/>
              <a:ext cx="2639999" cy="1980000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6B4F681-C941-4293-87AA-9A11C5FB5CC6}"/>
                </a:ext>
              </a:extLst>
            </p:cNvPr>
            <p:cNvSpPr/>
            <p:nvPr/>
          </p:nvSpPr>
          <p:spPr>
            <a:xfrm>
              <a:off x="10839600" y="47340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9304FAF-2E59-433E-BCEA-FA79E09EB650}"/>
              </a:ext>
            </a:extLst>
          </p:cNvPr>
          <p:cNvGrpSpPr/>
          <p:nvPr/>
        </p:nvGrpSpPr>
        <p:grpSpPr>
          <a:xfrm>
            <a:off x="766855" y="3960000"/>
            <a:ext cx="2638800" cy="1979100"/>
            <a:chOff x="766855" y="3960000"/>
            <a:chExt cx="2638800" cy="197910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1098C9F2-A443-41EC-9AAB-2E17DB4AC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6855" y="3960000"/>
              <a:ext cx="2638800" cy="1979100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4FBB2C1-F5BA-45BC-9D0A-F63F6ACFCBA3}"/>
                </a:ext>
              </a:extLst>
            </p:cNvPr>
            <p:cNvSpPr/>
            <p:nvPr/>
          </p:nvSpPr>
          <p:spPr>
            <a:xfrm>
              <a:off x="2826000" y="47340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9C8A848-7D66-42D1-8504-5B507F55C511}"/>
              </a:ext>
            </a:extLst>
          </p:cNvPr>
          <p:cNvSpPr txBox="1"/>
          <p:nvPr/>
        </p:nvSpPr>
        <p:spPr>
          <a:xfrm>
            <a:off x="1541937" y="6359059"/>
            <a:ext cx="904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Figure 6. The results of our network and others on Camvid test set. </a:t>
            </a:r>
            <a:endParaRPr lang="zh-TW" alt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7137B0B-C218-4A1B-9F11-2CFC17FDC437}"/>
              </a:ext>
            </a:extLst>
          </p:cNvPr>
          <p:cNvSpPr txBox="1"/>
          <p:nvPr/>
        </p:nvSpPr>
        <p:spPr>
          <a:xfrm>
            <a:off x="9065033" y="59508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(f) OHDBNet(ours)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589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4066819A-1945-4B83-8DD7-96D4CB377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800" y="1440000"/>
            <a:ext cx="2640000" cy="1980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F35687-3862-49E8-9B22-5498A9A3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E6164E-A555-47DF-88BD-E7F9941E2674}"/>
              </a:ext>
            </a:extLst>
          </p:cNvPr>
          <p:cNvSpPr txBox="1"/>
          <p:nvPr/>
        </p:nvSpPr>
        <p:spPr>
          <a:xfrm>
            <a:off x="1441534" y="345626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 Image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DB66A3-B7B5-4963-9794-6AE4755841B1}"/>
              </a:ext>
            </a:extLst>
          </p:cNvPr>
          <p:cNvSpPr txBox="1"/>
          <p:nvPr/>
        </p:nvSpPr>
        <p:spPr>
          <a:xfrm>
            <a:off x="5147663" y="345626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 Ground truth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C5618C-3489-4AAD-B19D-93AE3362B0AB}"/>
              </a:ext>
            </a:extLst>
          </p:cNvPr>
          <p:cNvSpPr txBox="1"/>
          <p:nvPr/>
        </p:nvSpPr>
        <p:spPr>
          <a:xfrm>
            <a:off x="5394973" y="595159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(e) ESPNet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C9C391F-42AA-48B3-A530-993CAEBACB2C}"/>
              </a:ext>
            </a:extLst>
          </p:cNvPr>
          <p:cNvSpPr txBox="1"/>
          <p:nvPr/>
        </p:nvSpPr>
        <p:spPr>
          <a:xfrm>
            <a:off x="9444144" y="345600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(c) </a:t>
            </a:r>
            <a:r>
              <a:rPr lang="en-US" altLang="zh-TW" dirty="0" err="1"/>
              <a:t>DABNet</a:t>
            </a:r>
            <a:endParaRPr lang="zh-TW" altLang="en-US" dirty="0"/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C1B49C3-01D7-4F4A-AA63-7999614C325A}"/>
              </a:ext>
            </a:extLst>
          </p:cNvPr>
          <p:cNvGraphicFramePr/>
          <p:nvPr/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7" name="群組 16">
            <a:extLst>
              <a:ext uri="{FF2B5EF4-FFF2-40B4-BE49-F238E27FC236}">
                <a16:creationId xmlns:a16="http://schemas.microsoft.com/office/drawing/2014/main" id="{CAA711D4-4A83-43E3-8402-A169D93013FC}"/>
              </a:ext>
            </a:extLst>
          </p:cNvPr>
          <p:cNvGrpSpPr/>
          <p:nvPr/>
        </p:nvGrpSpPr>
        <p:grpSpPr>
          <a:xfrm>
            <a:off x="4775999" y="3960000"/>
            <a:ext cx="2640000" cy="1980000"/>
            <a:chOff x="4775999" y="3960000"/>
            <a:chExt cx="2640000" cy="1980000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30E7E249-15DC-4EE0-96D9-349C0262B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5999" y="3960000"/>
              <a:ext cx="2640000" cy="1980000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D7B5977-354F-41E3-90AC-BC50673E9497}"/>
                </a:ext>
              </a:extLst>
            </p:cNvPr>
            <p:cNvSpPr/>
            <p:nvPr/>
          </p:nvSpPr>
          <p:spPr>
            <a:xfrm>
              <a:off x="5413799" y="4606543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F5AE06E-AEA8-45D7-8DEA-D253742F2138}"/>
              </a:ext>
            </a:extLst>
          </p:cNvPr>
          <p:cNvGrpSpPr/>
          <p:nvPr/>
        </p:nvGrpSpPr>
        <p:grpSpPr>
          <a:xfrm>
            <a:off x="8786345" y="1440000"/>
            <a:ext cx="2640000" cy="1980000"/>
            <a:chOff x="8786345" y="3960000"/>
            <a:chExt cx="2640000" cy="19800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108EC0F-8E5E-4443-9429-2D5A516AE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6345" y="3960000"/>
              <a:ext cx="2640000" cy="19800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AFC3CF0-B523-4BE8-8ABF-08A725032BC4}"/>
                </a:ext>
              </a:extLst>
            </p:cNvPr>
            <p:cNvSpPr/>
            <p:nvPr/>
          </p:nvSpPr>
          <p:spPr>
            <a:xfrm>
              <a:off x="9424800" y="4606542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76AB922-CD7F-42F5-BC41-7E9FE92F9FC1}"/>
              </a:ext>
            </a:extLst>
          </p:cNvPr>
          <p:cNvGrpSpPr/>
          <p:nvPr/>
        </p:nvGrpSpPr>
        <p:grpSpPr>
          <a:xfrm>
            <a:off x="8786345" y="3960000"/>
            <a:ext cx="2640000" cy="1980000"/>
            <a:chOff x="8786345" y="1440000"/>
            <a:chExt cx="2640000" cy="19800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C293785A-C1A8-482A-A3E8-F71630FD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6345" y="1440000"/>
              <a:ext cx="2640000" cy="198000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0E438AE-3A5B-446C-AE61-F1C5B67F85A5}"/>
                </a:ext>
              </a:extLst>
            </p:cNvPr>
            <p:cNvSpPr/>
            <p:nvPr/>
          </p:nvSpPr>
          <p:spPr>
            <a:xfrm>
              <a:off x="9424800" y="20880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841E2FDA-FC7F-4FE1-A450-B0AC2A8877C6}"/>
              </a:ext>
            </a:extLst>
          </p:cNvPr>
          <p:cNvGrpSpPr/>
          <p:nvPr/>
        </p:nvGrpSpPr>
        <p:grpSpPr>
          <a:xfrm>
            <a:off x="4775999" y="1440000"/>
            <a:ext cx="2640000" cy="1980000"/>
            <a:chOff x="4775999" y="1440000"/>
            <a:chExt cx="2640000" cy="1980000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56805C1-CED6-49A5-8748-B5016F747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75999" y="1440000"/>
              <a:ext cx="2640000" cy="1980000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8C3FDDA-7609-4500-8092-89BCC720CEAD}"/>
                </a:ext>
              </a:extLst>
            </p:cNvPr>
            <p:cNvSpPr/>
            <p:nvPr/>
          </p:nvSpPr>
          <p:spPr>
            <a:xfrm>
              <a:off x="5413799" y="20880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777C710-849C-41F0-9BF2-92FA774981B5}"/>
              </a:ext>
            </a:extLst>
          </p:cNvPr>
          <p:cNvGrpSpPr/>
          <p:nvPr/>
        </p:nvGrpSpPr>
        <p:grpSpPr>
          <a:xfrm>
            <a:off x="766800" y="3960000"/>
            <a:ext cx="2640000" cy="1980000"/>
            <a:chOff x="766800" y="3960000"/>
            <a:chExt cx="2640000" cy="19800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56FEE17-2D14-4BF1-B4F0-4DB7183AD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6800" y="3960000"/>
              <a:ext cx="2640000" cy="198000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B6893F8-47C3-4DF1-AA5A-F5F6371548E0}"/>
                </a:ext>
              </a:extLst>
            </p:cNvPr>
            <p:cNvSpPr/>
            <p:nvPr/>
          </p:nvSpPr>
          <p:spPr>
            <a:xfrm>
              <a:off x="1404000" y="4606541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90540B4-E460-4E69-99BA-357AB3BF130E}"/>
              </a:ext>
            </a:extLst>
          </p:cNvPr>
          <p:cNvSpPr txBox="1"/>
          <p:nvPr/>
        </p:nvSpPr>
        <p:spPr>
          <a:xfrm>
            <a:off x="1541937" y="6359059"/>
            <a:ext cx="904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Figure 7. The results of our network and others on Camvid test set. </a:t>
            </a:r>
            <a:endParaRPr lang="zh-TW" altLang="zh-TW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617AC8A-F051-47D2-9D7D-951BBFFFEAEE}"/>
              </a:ext>
            </a:extLst>
          </p:cNvPr>
          <p:cNvSpPr txBox="1"/>
          <p:nvPr/>
        </p:nvSpPr>
        <p:spPr>
          <a:xfrm>
            <a:off x="9065034" y="59508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(f) OHDBNet(ours)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0DC101D-ADE1-4278-B485-6114D06CF486}"/>
              </a:ext>
            </a:extLst>
          </p:cNvPr>
          <p:cNvSpPr txBox="1"/>
          <p:nvPr/>
        </p:nvSpPr>
        <p:spPr>
          <a:xfrm>
            <a:off x="1419092" y="595159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(d) </a:t>
            </a:r>
            <a:r>
              <a:rPr lang="en-US" altLang="zh-TW" dirty="0" err="1"/>
              <a:t>CGNet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750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31E7616-EE0B-486E-9DA1-AD577E8C1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99" y="1656000"/>
            <a:ext cx="3600000" cy="1800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36BBE-8EE9-4EAC-A826-AE8E7D021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84A246F9-BB29-499D-9B13-93F753DB1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556110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3A6B6E38-E35B-4C8B-9138-95E45D535FF0}"/>
              </a:ext>
            </a:extLst>
          </p:cNvPr>
          <p:cNvSpPr txBox="1"/>
          <p:nvPr/>
        </p:nvSpPr>
        <p:spPr>
          <a:xfrm>
            <a:off x="1441534" y="345626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 Image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5D8664B-A29D-46C9-975F-888FBCDD923D}"/>
              </a:ext>
            </a:extLst>
          </p:cNvPr>
          <p:cNvSpPr txBox="1"/>
          <p:nvPr/>
        </p:nvSpPr>
        <p:spPr>
          <a:xfrm>
            <a:off x="5147663" y="345626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 Ground truth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E3D1AD2-AD47-48F0-80F7-48AE5C3D6C19}"/>
              </a:ext>
            </a:extLst>
          </p:cNvPr>
          <p:cNvSpPr txBox="1"/>
          <p:nvPr/>
        </p:nvSpPr>
        <p:spPr>
          <a:xfrm>
            <a:off x="5425200" y="595159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(e) ESPNet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A834057-DB70-4667-A3C0-A0E335787E80}"/>
              </a:ext>
            </a:extLst>
          </p:cNvPr>
          <p:cNvSpPr txBox="1"/>
          <p:nvPr/>
        </p:nvSpPr>
        <p:spPr>
          <a:xfrm>
            <a:off x="9443013" y="345600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(c) </a:t>
            </a:r>
            <a:r>
              <a:rPr lang="en-US" altLang="zh-TW" dirty="0" err="1"/>
              <a:t>DABNet</a:t>
            </a:r>
            <a:endParaRPr lang="zh-TW" altLang="en-US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B68DC567-F41E-425A-B4B6-1B17FDD954BA}"/>
              </a:ext>
            </a:extLst>
          </p:cNvPr>
          <p:cNvGrpSpPr/>
          <p:nvPr/>
        </p:nvGrpSpPr>
        <p:grpSpPr>
          <a:xfrm>
            <a:off x="4295999" y="4151590"/>
            <a:ext cx="3600000" cy="1800001"/>
            <a:chOff x="4295999" y="4151590"/>
            <a:chExt cx="3600000" cy="1800001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CB7F499-8C32-474F-985D-EFAA4BF7A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5999" y="4151590"/>
              <a:ext cx="3600000" cy="1800001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03FCA38-5C4E-4620-B481-B0D8EFD6582C}"/>
                </a:ext>
              </a:extLst>
            </p:cNvPr>
            <p:cNvSpPr/>
            <p:nvPr/>
          </p:nvSpPr>
          <p:spPr>
            <a:xfrm>
              <a:off x="4953448" y="43668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BADA8590-BC33-41C4-9691-E2AFB7EF8E33}"/>
              </a:ext>
            </a:extLst>
          </p:cNvPr>
          <p:cNvGrpSpPr/>
          <p:nvPr/>
        </p:nvGrpSpPr>
        <p:grpSpPr>
          <a:xfrm>
            <a:off x="8298000" y="1656000"/>
            <a:ext cx="3600000" cy="1800001"/>
            <a:chOff x="8298000" y="1656000"/>
            <a:chExt cx="3600000" cy="180000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82C5A35-2CB3-44AC-9082-9CF84ED27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98000" y="1656000"/>
              <a:ext cx="3600000" cy="180000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A4779C6-F0E9-4F36-9490-698FBE69A2C7}"/>
                </a:ext>
              </a:extLst>
            </p:cNvPr>
            <p:cNvSpPr/>
            <p:nvPr/>
          </p:nvSpPr>
          <p:spPr>
            <a:xfrm>
              <a:off x="8983793" y="1847432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2B8B2A91-B307-4E92-93E7-D04F701D07E0}"/>
              </a:ext>
            </a:extLst>
          </p:cNvPr>
          <p:cNvGrpSpPr/>
          <p:nvPr/>
        </p:nvGrpSpPr>
        <p:grpSpPr>
          <a:xfrm>
            <a:off x="8298000" y="4151590"/>
            <a:ext cx="3600000" cy="1800001"/>
            <a:chOff x="8298000" y="4151590"/>
            <a:chExt cx="3600000" cy="180000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6A151AD-3550-4504-885F-0FC3FA1F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8000" y="4151590"/>
              <a:ext cx="3600000" cy="1800001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8BB9513-198B-4AB0-8DED-62AE14CE48F2}"/>
                </a:ext>
              </a:extLst>
            </p:cNvPr>
            <p:cNvSpPr/>
            <p:nvPr/>
          </p:nvSpPr>
          <p:spPr>
            <a:xfrm>
              <a:off x="8983793" y="43668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30A8B14F-A0B5-419E-90BC-4A091DEAE7CB}"/>
              </a:ext>
            </a:extLst>
          </p:cNvPr>
          <p:cNvGrpSpPr/>
          <p:nvPr/>
        </p:nvGrpSpPr>
        <p:grpSpPr>
          <a:xfrm>
            <a:off x="4295999" y="1656000"/>
            <a:ext cx="3600000" cy="1800000"/>
            <a:chOff x="4295999" y="1656000"/>
            <a:chExt cx="3600000" cy="18000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33B1DCF-1B70-4A38-A649-13AA3312A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95999" y="1656000"/>
              <a:ext cx="3600000" cy="1800000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7DD6E2F-795C-4AFA-A134-0269DE4BD6C9}"/>
                </a:ext>
              </a:extLst>
            </p:cNvPr>
            <p:cNvSpPr/>
            <p:nvPr/>
          </p:nvSpPr>
          <p:spPr>
            <a:xfrm>
              <a:off x="4953448" y="18468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n w="1270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DAA94E6-8953-40F8-9F5D-D2293272B7EE}"/>
              </a:ext>
            </a:extLst>
          </p:cNvPr>
          <p:cNvSpPr txBox="1"/>
          <p:nvPr/>
        </p:nvSpPr>
        <p:spPr>
          <a:xfrm>
            <a:off x="1541937" y="6359059"/>
            <a:ext cx="904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Figure 8. The results of our network and others on Cityscapes validation set. </a:t>
            </a:r>
            <a:endParaRPr lang="zh-TW" alt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D32215-6F0A-4FBA-8F81-3D650F647260}"/>
              </a:ext>
            </a:extLst>
          </p:cNvPr>
          <p:cNvSpPr txBox="1"/>
          <p:nvPr/>
        </p:nvSpPr>
        <p:spPr>
          <a:xfrm>
            <a:off x="9121978" y="594892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(f) OHDBNet(ours)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E61453F-1848-4635-9B1C-C2DA29491426}"/>
              </a:ext>
            </a:extLst>
          </p:cNvPr>
          <p:cNvSpPr txBox="1"/>
          <p:nvPr/>
        </p:nvSpPr>
        <p:spPr>
          <a:xfrm>
            <a:off x="1419092" y="595159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(d) </a:t>
            </a:r>
            <a:r>
              <a:rPr lang="en-US" altLang="zh-TW" dirty="0" err="1"/>
              <a:t>CGNet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1651DE5-0875-432B-BB0E-71829D5AD24B}"/>
              </a:ext>
            </a:extLst>
          </p:cNvPr>
          <p:cNvGrpSpPr/>
          <p:nvPr/>
        </p:nvGrpSpPr>
        <p:grpSpPr>
          <a:xfrm>
            <a:off x="295200" y="4150800"/>
            <a:ext cx="3600000" cy="1800000"/>
            <a:chOff x="295200" y="4150800"/>
            <a:chExt cx="3600000" cy="18000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E3BEA8F-3BA9-472D-9D22-AFB2177A4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5200" y="4150800"/>
              <a:ext cx="3600000" cy="180000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6F76E25-9E7A-4CE6-B98B-4FFAF8735D51}"/>
                </a:ext>
              </a:extLst>
            </p:cNvPr>
            <p:cNvSpPr/>
            <p:nvPr/>
          </p:nvSpPr>
          <p:spPr>
            <a:xfrm>
              <a:off x="921600" y="43668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254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14214D8-D03B-492D-BBCC-AA732946F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00" y="1656262"/>
            <a:ext cx="3600000" cy="1800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82B524-095C-40E0-9005-6C29C949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B8C47A4D-FDC2-44BD-9F34-ED0E41C2E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556110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1DBA8D-82AB-4099-826A-957A7F7101ED}"/>
              </a:ext>
            </a:extLst>
          </p:cNvPr>
          <p:cNvSpPr txBox="1"/>
          <p:nvPr/>
        </p:nvSpPr>
        <p:spPr>
          <a:xfrm>
            <a:off x="1441534" y="345626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 Image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973712-B138-46CB-B261-34B6F3A378B1}"/>
              </a:ext>
            </a:extLst>
          </p:cNvPr>
          <p:cNvSpPr txBox="1"/>
          <p:nvPr/>
        </p:nvSpPr>
        <p:spPr>
          <a:xfrm>
            <a:off x="5147663" y="345626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 Ground truth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41978DE-96C4-4B64-B75E-4B293C233141}"/>
              </a:ext>
            </a:extLst>
          </p:cNvPr>
          <p:cNvSpPr txBox="1"/>
          <p:nvPr/>
        </p:nvSpPr>
        <p:spPr>
          <a:xfrm>
            <a:off x="5425200" y="595159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(e) ESPNet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A4C1553-AEAF-4D2D-9134-90F842962836}"/>
              </a:ext>
            </a:extLst>
          </p:cNvPr>
          <p:cNvSpPr txBox="1"/>
          <p:nvPr/>
        </p:nvSpPr>
        <p:spPr>
          <a:xfrm>
            <a:off x="9442800" y="34562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(c) </a:t>
            </a:r>
            <a:r>
              <a:rPr lang="en-US" altLang="zh-TW" dirty="0" err="1"/>
              <a:t>DABNet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9B0798-75A6-412B-9316-FE3E23525D41}"/>
              </a:ext>
            </a:extLst>
          </p:cNvPr>
          <p:cNvSpPr txBox="1"/>
          <p:nvPr/>
        </p:nvSpPr>
        <p:spPr>
          <a:xfrm>
            <a:off x="1541937" y="6359059"/>
            <a:ext cx="904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Figure 9. The results of our network and others on Cityscapes validation set. </a:t>
            </a:r>
            <a:endParaRPr lang="zh-TW" altLang="zh-TW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1CE94D-014A-46A5-9BFE-C9536EB9C955}"/>
              </a:ext>
            </a:extLst>
          </p:cNvPr>
          <p:cNvSpPr txBox="1"/>
          <p:nvPr/>
        </p:nvSpPr>
        <p:spPr>
          <a:xfrm>
            <a:off x="9121978" y="59508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(f) OHDBNet(ours)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688F160-7D91-4802-8E07-7643F9BDF244}"/>
              </a:ext>
            </a:extLst>
          </p:cNvPr>
          <p:cNvSpPr txBox="1"/>
          <p:nvPr/>
        </p:nvSpPr>
        <p:spPr>
          <a:xfrm>
            <a:off x="1419092" y="595159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(d) </a:t>
            </a:r>
            <a:r>
              <a:rPr lang="en-US" altLang="zh-TW" dirty="0" err="1"/>
              <a:t>CGNet</a:t>
            </a:r>
            <a:endParaRPr lang="zh-TW" alt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75AB329-0E35-4BB9-929F-17EF68F083BC}"/>
              </a:ext>
            </a:extLst>
          </p:cNvPr>
          <p:cNvGrpSpPr/>
          <p:nvPr/>
        </p:nvGrpSpPr>
        <p:grpSpPr>
          <a:xfrm>
            <a:off x="295200" y="4150800"/>
            <a:ext cx="3600000" cy="1800000"/>
            <a:chOff x="295200" y="4150800"/>
            <a:chExt cx="3600000" cy="1800000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F087201D-D156-4CAD-B062-6BC15BAFE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200" y="4150800"/>
              <a:ext cx="3600000" cy="1800000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DE19026-94E0-4C84-8FBA-7AA7CCBADA41}"/>
                </a:ext>
              </a:extLst>
            </p:cNvPr>
            <p:cNvSpPr/>
            <p:nvPr/>
          </p:nvSpPr>
          <p:spPr>
            <a:xfrm>
              <a:off x="2825380" y="46080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5DFA75D-E301-4E58-927A-C59B445D21BF}"/>
              </a:ext>
            </a:extLst>
          </p:cNvPr>
          <p:cNvGrpSpPr/>
          <p:nvPr/>
        </p:nvGrpSpPr>
        <p:grpSpPr>
          <a:xfrm>
            <a:off x="4294800" y="4150800"/>
            <a:ext cx="3600000" cy="1800000"/>
            <a:chOff x="4294800" y="4150800"/>
            <a:chExt cx="3600000" cy="1800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7787223-DEEE-4094-BA0F-FFDDEA5AB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94800" y="4150800"/>
              <a:ext cx="3600000" cy="1800000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CF207AA-C28F-4658-92C7-C88C6BE2F51B}"/>
                </a:ext>
              </a:extLst>
            </p:cNvPr>
            <p:cNvSpPr/>
            <p:nvPr/>
          </p:nvSpPr>
          <p:spPr>
            <a:xfrm>
              <a:off x="6820317" y="4607461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09B4D8C-6B76-465E-876C-BC021E063C7C}"/>
              </a:ext>
            </a:extLst>
          </p:cNvPr>
          <p:cNvGrpSpPr/>
          <p:nvPr/>
        </p:nvGrpSpPr>
        <p:grpSpPr>
          <a:xfrm>
            <a:off x="8298000" y="1655471"/>
            <a:ext cx="3599999" cy="1800000"/>
            <a:chOff x="8298000" y="1655471"/>
            <a:chExt cx="3599999" cy="180000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88D8E5-A78D-4A73-B450-D64DEB77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8000" y="1655471"/>
              <a:ext cx="3599999" cy="1800000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E14305B-B902-4372-B45C-C3CF7CDC3B84}"/>
                </a:ext>
              </a:extLst>
            </p:cNvPr>
            <p:cNvSpPr/>
            <p:nvPr/>
          </p:nvSpPr>
          <p:spPr>
            <a:xfrm>
              <a:off x="10850662" y="2088093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A4D10DD-C1B8-446A-AC66-8B5EA7DBFA9A}"/>
              </a:ext>
            </a:extLst>
          </p:cNvPr>
          <p:cNvGrpSpPr/>
          <p:nvPr/>
        </p:nvGrpSpPr>
        <p:grpSpPr>
          <a:xfrm>
            <a:off x="8298000" y="4150800"/>
            <a:ext cx="3599999" cy="1800000"/>
            <a:chOff x="8298000" y="4150800"/>
            <a:chExt cx="3599999" cy="180000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BC69C58-E787-4D63-B3F4-6DAD4D1A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98000" y="4150800"/>
              <a:ext cx="3599999" cy="1800000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2D7FC7B-78CB-4968-A3E4-C2D0C134085C}"/>
                </a:ext>
              </a:extLst>
            </p:cNvPr>
            <p:cNvSpPr/>
            <p:nvPr/>
          </p:nvSpPr>
          <p:spPr>
            <a:xfrm>
              <a:off x="10850662" y="4607461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A27E818-B23B-4459-AD99-01E12A13E19F}"/>
              </a:ext>
            </a:extLst>
          </p:cNvPr>
          <p:cNvGrpSpPr/>
          <p:nvPr/>
        </p:nvGrpSpPr>
        <p:grpSpPr>
          <a:xfrm>
            <a:off x="4294800" y="1656262"/>
            <a:ext cx="3600000" cy="1800000"/>
            <a:chOff x="4294800" y="1656262"/>
            <a:chExt cx="3600000" cy="18000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98B27F1-5A44-4B8F-91D4-37BB77697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94800" y="1656262"/>
              <a:ext cx="3600000" cy="1800000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40E6CB5-7FCF-4C43-9F0F-D3512CFCE136}"/>
                </a:ext>
              </a:extLst>
            </p:cNvPr>
            <p:cNvSpPr/>
            <p:nvPr/>
          </p:nvSpPr>
          <p:spPr>
            <a:xfrm>
              <a:off x="6820317" y="2087461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n w="12700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890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8B00203-0FFA-4B7F-A3F2-57C2BDB0C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00" y="1656262"/>
            <a:ext cx="3599999" cy="1800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14E4AE-1468-4D93-BAE8-F456003E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F5839D2A-10F0-40C3-AC29-1012F9A01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556110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7EA4747-ABF2-4B95-A91E-1F1AC18E6937}"/>
              </a:ext>
            </a:extLst>
          </p:cNvPr>
          <p:cNvSpPr txBox="1"/>
          <p:nvPr/>
        </p:nvSpPr>
        <p:spPr>
          <a:xfrm>
            <a:off x="1441534" y="345626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 Image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F1BDE5-2171-41D3-9104-BBC43CF3924C}"/>
              </a:ext>
            </a:extLst>
          </p:cNvPr>
          <p:cNvSpPr txBox="1"/>
          <p:nvPr/>
        </p:nvSpPr>
        <p:spPr>
          <a:xfrm>
            <a:off x="5147663" y="345626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 Ground truth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ED9FB58-0ECB-4D7C-9880-4BCC47D375AD}"/>
              </a:ext>
            </a:extLst>
          </p:cNvPr>
          <p:cNvSpPr txBox="1"/>
          <p:nvPr/>
        </p:nvSpPr>
        <p:spPr>
          <a:xfrm>
            <a:off x="5425200" y="595159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(e) ESPNet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6A895B-2A3F-4A4E-81DF-6E3CB2A2EDE0}"/>
              </a:ext>
            </a:extLst>
          </p:cNvPr>
          <p:cNvSpPr txBox="1"/>
          <p:nvPr/>
        </p:nvSpPr>
        <p:spPr>
          <a:xfrm>
            <a:off x="9442800" y="34562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(c) </a:t>
            </a:r>
            <a:r>
              <a:rPr lang="en-US" altLang="zh-TW" dirty="0" err="1"/>
              <a:t>DABNet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4D6ED73-0F2B-46D4-8D76-35600FA3A38C}"/>
              </a:ext>
            </a:extLst>
          </p:cNvPr>
          <p:cNvSpPr txBox="1"/>
          <p:nvPr/>
        </p:nvSpPr>
        <p:spPr>
          <a:xfrm>
            <a:off x="1541937" y="6359059"/>
            <a:ext cx="904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Figure 10. The results of our network and others on Cityscapes validation set. </a:t>
            </a:r>
            <a:endParaRPr lang="zh-TW" altLang="zh-TW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62B0D2-1B42-4188-A844-1330CC71EE0A}"/>
              </a:ext>
            </a:extLst>
          </p:cNvPr>
          <p:cNvSpPr txBox="1"/>
          <p:nvPr/>
        </p:nvSpPr>
        <p:spPr>
          <a:xfrm>
            <a:off x="9121978" y="595159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(f) OHDBNet(ours)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C5AE1DD-55BB-43CA-A068-351033A474BA}"/>
              </a:ext>
            </a:extLst>
          </p:cNvPr>
          <p:cNvSpPr txBox="1"/>
          <p:nvPr/>
        </p:nvSpPr>
        <p:spPr>
          <a:xfrm>
            <a:off x="1419092" y="595159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(d) </a:t>
            </a:r>
            <a:r>
              <a:rPr lang="en-US" altLang="zh-TW" dirty="0" err="1"/>
              <a:t>CGNet</a:t>
            </a:r>
            <a:endParaRPr lang="zh-TW" altLang="en-US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464A9B93-BA42-41E9-9F84-638CE94CD041}"/>
              </a:ext>
            </a:extLst>
          </p:cNvPr>
          <p:cNvGrpSpPr/>
          <p:nvPr/>
        </p:nvGrpSpPr>
        <p:grpSpPr>
          <a:xfrm>
            <a:off x="295200" y="4150800"/>
            <a:ext cx="3600000" cy="1800000"/>
            <a:chOff x="295200" y="4150800"/>
            <a:chExt cx="3600000" cy="180000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4A88840-39E5-4749-9551-6887F317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200" y="4150800"/>
              <a:ext cx="3600000" cy="180000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D453ABF-A08B-4ECA-94B1-2395FC1A70DC}"/>
                </a:ext>
              </a:extLst>
            </p:cNvPr>
            <p:cNvSpPr/>
            <p:nvPr/>
          </p:nvSpPr>
          <p:spPr>
            <a:xfrm>
              <a:off x="396000" y="49320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1D17416-6F8F-4785-B8A4-61904EE110D2}"/>
              </a:ext>
            </a:extLst>
          </p:cNvPr>
          <p:cNvGrpSpPr/>
          <p:nvPr/>
        </p:nvGrpSpPr>
        <p:grpSpPr>
          <a:xfrm>
            <a:off x="4294800" y="4150800"/>
            <a:ext cx="3600000" cy="1800000"/>
            <a:chOff x="4294800" y="4150800"/>
            <a:chExt cx="3600000" cy="1800000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7BD1C1C4-3F5B-4DA2-9720-F25FD4FBF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94800" y="4150800"/>
              <a:ext cx="3600000" cy="1800000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4110380-27CF-4074-9123-86AFBC67B8D5}"/>
                </a:ext>
              </a:extLst>
            </p:cNvPr>
            <p:cNvSpPr/>
            <p:nvPr/>
          </p:nvSpPr>
          <p:spPr>
            <a:xfrm>
              <a:off x="4392000" y="4954686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548353C-65B3-4068-B44B-51F0A59DEDAF}"/>
              </a:ext>
            </a:extLst>
          </p:cNvPr>
          <p:cNvGrpSpPr/>
          <p:nvPr/>
        </p:nvGrpSpPr>
        <p:grpSpPr>
          <a:xfrm>
            <a:off x="8298000" y="1655471"/>
            <a:ext cx="3599999" cy="1800000"/>
            <a:chOff x="8298000" y="1655471"/>
            <a:chExt cx="3599999" cy="18000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06A58B49-6179-4D11-9BE5-EAEBF1D1B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8000" y="1655471"/>
              <a:ext cx="3599999" cy="1800000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0D87398-E06E-4116-875D-470BFAEB04B0}"/>
                </a:ext>
              </a:extLst>
            </p:cNvPr>
            <p:cNvSpPr/>
            <p:nvPr/>
          </p:nvSpPr>
          <p:spPr>
            <a:xfrm>
              <a:off x="8394980" y="2435318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8AF6610-8573-48DC-B3BE-86AB63A3DFDC}"/>
              </a:ext>
            </a:extLst>
          </p:cNvPr>
          <p:cNvGrpSpPr/>
          <p:nvPr/>
        </p:nvGrpSpPr>
        <p:grpSpPr>
          <a:xfrm>
            <a:off x="8298000" y="4150800"/>
            <a:ext cx="3599999" cy="1800000"/>
            <a:chOff x="8298000" y="4150800"/>
            <a:chExt cx="3599999" cy="1800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501CAE6-9EA3-45D0-8C18-8E27B7866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98000" y="4150800"/>
              <a:ext cx="3599999" cy="1800000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3603B38-6CAE-42DD-865B-21042FC882E8}"/>
                </a:ext>
              </a:extLst>
            </p:cNvPr>
            <p:cNvSpPr/>
            <p:nvPr/>
          </p:nvSpPr>
          <p:spPr>
            <a:xfrm>
              <a:off x="8394980" y="4954686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BFA0A9A6-F528-4253-8649-8BD6D061B9A9}"/>
              </a:ext>
            </a:extLst>
          </p:cNvPr>
          <p:cNvGrpSpPr/>
          <p:nvPr/>
        </p:nvGrpSpPr>
        <p:grpSpPr>
          <a:xfrm>
            <a:off x="4294800" y="1656262"/>
            <a:ext cx="3599999" cy="1800000"/>
            <a:chOff x="4294800" y="1656262"/>
            <a:chExt cx="3599999" cy="18000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27C1BD1-091A-4308-B39C-F00787FD3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4800" y="1656262"/>
              <a:ext cx="3599999" cy="1800000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0D441C9-DAA6-4738-A8FD-24DC31C64386}"/>
                </a:ext>
              </a:extLst>
            </p:cNvPr>
            <p:cNvSpPr/>
            <p:nvPr/>
          </p:nvSpPr>
          <p:spPr>
            <a:xfrm>
              <a:off x="4392000" y="2434686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n w="12700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265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B9F2F650-BB93-454F-AACA-40CD424EC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00" y="1656262"/>
            <a:ext cx="3599999" cy="1800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44E78B-1FD3-4A6C-8F88-EA2FBBD6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EC02B147-6D4D-4A3E-8695-17444D7C2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556110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316B82A7-AE2E-4FAF-9A9C-9E1242E95157}"/>
              </a:ext>
            </a:extLst>
          </p:cNvPr>
          <p:cNvSpPr txBox="1"/>
          <p:nvPr/>
        </p:nvSpPr>
        <p:spPr>
          <a:xfrm>
            <a:off x="1441534" y="345626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 Image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F1AF449-FE74-45A7-AB8D-636421F74F68}"/>
              </a:ext>
            </a:extLst>
          </p:cNvPr>
          <p:cNvSpPr txBox="1"/>
          <p:nvPr/>
        </p:nvSpPr>
        <p:spPr>
          <a:xfrm>
            <a:off x="5147663" y="345626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 Ground truth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336269-AC64-4D8C-A205-0B57BA36DE84}"/>
              </a:ext>
            </a:extLst>
          </p:cNvPr>
          <p:cNvSpPr txBox="1"/>
          <p:nvPr/>
        </p:nvSpPr>
        <p:spPr>
          <a:xfrm>
            <a:off x="5425200" y="5951591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(e) ESPNet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CE75895-EF2F-41D9-ABC6-5FE7AC1601FC}"/>
              </a:ext>
            </a:extLst>
          </p:cNvPr>
          <p:cNvSpPr txBox="1"/>
          <p:nvPr/>
        </p:nvSpPr>
        <p:spPr>
          <a:xfrm>
            <a:off x="9442800" y="345626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(c) </a:t>
            </a:r>
            <a:r>
              <a:rPr lang="en-US" altLang="zh-TW" dirty="0" err="1"/>
              <a:t>DABNet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54F8938-582C-4E96-9029-4A1B234F8621}"/>
              </a:ext>
            </a:extLst>
          </p:cNvPr>
          <p:cNvSpPr txBox="1"/>
          <p:nvPr/>
        </p:nvSpPr>
        <p:spPr>
          <a:xfrm>
            <a:off x="1541937" y="6359059"/>
            <a:ext cx="904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Figure 11. The results of our network and others on Cityscapes validation set. </a:t>
            </a:r>
            <a:endParaRPr lang="zh-TW" altLang="zh-TW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3BB6AC1-F427-45B1-91AB-BB9CB3A1B8AF}"/>
              </a:ext>
            </a:extLst>
          </p:cNvPr>
          <p:cNvSpPr txBox="1"/>
          <p:nvPr/>
        </p:nvSpPr>
        <p:spPr>
          <a:xfrm>
            <a:off x="9121978" y="59508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(f) OHDBNet(ours)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D560956-C70A-4D73-BED7-83DC158B219B}"/>
              </a:ext>
            </a:extLst>
          </p:cNvPr>
          <p:cNvSpPr txBox="1"/>
          <p:nvPr/>
        </p:nvSpPr>
        <p:spPr>
          <a:xfrm>
            <a:off x="1419092" y="595159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(d) </a:t>
            </a:r>
            <a:r>
              <a:rPr lang="en-US" altLang="zh-TW" dirty="0" err="1"/>
              <a:t>CGNet</a:t>
            </a:r>
            <a:endParaRPr lang="zh-TW" alt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431FC02-8DEB-47A3-A650-EACFC6AA9FC6}"/>
              </a:ext>
            </a:extLst>
          </p:cNvPr>
          <p:cNvGrpSpPr/>
          <p:nvPr/>
        </p:nvGrpSpPr>
        <p:grpSpPr>
          <a:xfrm>
            <a:off x="4294800" y="4151591"/>
            <a:ext cx="3600000" cy="1800000"/>
            <a:chOff x="4294800" y="4151591"/>
            <a:chExt cx="3600000" cy="1800000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0E00E036-0132-4E49-ACC3-6C15ED51E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4800" y="4151591"/>
              <a:ext cx="3600000" cy="180000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4D08107-8F2C-41C5-BB75-C0B772E4C86D}"/>
                </a:ext>
              </a:extLst>
            </p:cNvPr>
            <p:cNvSpPr/>
            <p:nvPr/>
          </p:nvSpPr>
          <p:spPr>
            <a:xfrm>
              <a:off x="7200000" y="4664997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313C646-CEE9-4D5A-AFAA-A4851CFA4D1C}"/>
              </a:ext>
            </a:extLst>
          </p:cNvPr>
          <p:cNvGrpSpPr/>
          <p:nvPr/>
        </p:nvGrpSpPr>
        <p:grpSpPr>
          <a:xfrm>
            <a:off x="8298000" y="1656262"/>
            <a:ext cx="3600000" cy="1800000"/>
            <a:chOff x="8298000" y="1656262"/>
            <a:chExt cx="3600000" cy="18000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DFF0B43A-F248-41AC-9500-6A842E6EE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98000" y="1656262"/>
              <a:ext cx="3600000" cy="1800000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E37D1F6-139C-453B-AB3E-B912110B945A}"/>
                </a:ext>
              </a:extLst>
            </p:cNvPr>
            <p:cNvSpPr/>
            <p:nvPr/>
          </p:nvSpPr>
          <p:spPr>
            <a:xfrm>
              <a:off x="11190683" y="2145629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70330FC-ABE1-46CB-B8FE-D881E2DC9D43}"/>
              </a:ext>
            </a:extLst>
          </p:cNvPr>
          <p:cNvGrpSpPr/>
          <p:nvPr/>
        </p:nvGrpSpPr>
        <p:grpSpPr>
          <a:xfrm>
            <a:off x="8298000" y="4151591"/>
            <a:ext cx="3599999" cy="1800000"/>
            <a:chOff x="8298000" y="4151591"/>
            <a:chExt cx="3599999" cy="1800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7FDC30B-AF8F-44B3-A643-1C133F362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8000" y="4151591"/>
              <a:ext cx="3599999" cy="180000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E7A64AE-8CAB-4739-AA99-4800C74444EA}"/>
                </a:ext>
              </a:extLst>
            </p:cNvPr>
            <p:cNvSpPr/>
            <p:nvPr/>
          </p:nvSpPr>
          <p:spPr>
            <a:xfrm>
              <a:off x="11190683" y="4664997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7A8CE86B-AAE3-47F0-95C8-04A4E10E18EF}"/>
              </a:ext>
            </a:extLst>
          </p:cNvPr>
          <p:cNvGrpSpPr/>
          <p:nvPr/>
        </p:nvGrpSpPr>
        <p:grpSpPr>
          <a:xfrm>
            <a:off x="4294800" y="1656262"/>
            <a:ext cx="3600000" cy="1800000"/>
            <a:chOff x="4294800" y="1656262"/>
            <a:chExt cx="3600000" cy="18000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49D3336-5C2A-42F0-841C-529734F6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94800" y="1656262"/>
              <a:ext cx="3600000" cy="1800000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5560BC6-1544-4741-BAC5-0635484478B1}"/>
                </a:ext>
              </a:extLst>
            </p:cNvPr>
            <p:cNvSpPr/>
            <p:nvPr/>
          </p:nvSpPr>
          <p:spPr>
            <a:xfrm>
              <a:off x="7200000" y="2144997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n w="127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1D1E6C38-EF40-4249-B72C-6C676CAAA08F}"/>
              </a:ext>
            </a:extLst>
          </p:cNvPr>
          <p:cNvGrpSpPr/>
          <p:nvPr/>
        </p:nvGrpSpPr>
        <p:grpSpPr>
          <a:xfrm>
            <a:off x="295200" y="4150800"/>
            <a:ext cx="3600000" cy="1800000"/>
            <a:chOff x="295200" y="4150800"/>
            <a:chExt cx="3600000" cy="1800000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3D0E852B-CDB8-416E-AE0D-8DADC02F5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5200" y="4150800"/>
              <a:ext cx="3600000" cy="1800000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75233AB-1AAE-4948-93C8-C756B3A1B294}"/>
                </a:ext>
              </a:extLst>
            </p:cNvPr>
            <p:cNvSpPr/>
            <p:nvPr/>
          </p:nvSpPr>
          <p:spPr>
            <a:xfrm>
              <a:off x="3204000" y="46656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25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9" y="2121408"/>
            <a:ext cx="9731502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With the recent rise of research on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automatic driving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for the sake of being able to run deep learning networks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on limited resources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while pursuing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real-time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it is necessary to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strike a balance between accuracy and speed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Our network can effectively reduce the number of parameters, and have a high speed while maintaining good enough predicted results, so our network can be applied to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real-time semantic segmentation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02447365-388E-406E-8E10-9D7B10D9F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78408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625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EE774716-F0B7-4BF2-9D10-5FABA2EC8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00" y="1656000"/>
            <a:ext cx="3600000" cy="1800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F35687-3862-49E8-9B22-5498A9A3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E6164E-A555-47DF-88BD-E7F9941E2674}"/>
              </a:ext>
            </a:extLst>
          </p:cNvPr>
          <p:cNvSpPr txBox="1"/>
          <p:nvPr/>
        </p:nvSpPr>
        <p:spPr>
          <a:xfrm>
            <a:off x="1441534" y="345626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 Image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DB66A3-B7B5-4963-9794-6AE4755841B1}"/>
              </a:ext>
            </a:extLst>
          </p:cNvPr>
          <p:cNvSpPr txBox="1"/>
          <p:nvPr/>
        </p:nvSpPr>
        <p:spPr>
          <a:xfrm>
            <a:off x="5147663" y="345626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 Ground truth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C5618C-3489-4AAD-B19D-93AE3362B0AB}"/>
              </a:ext>
            </a:extLst>
          </p:cNvPr>
          <p:cNvSpPr txBox="1"/>
          <p:nvPr/>
        </p:nvSpPr>
        <p:spPr>
          <a:xfrm>
            <a:off x="5426331" y="595159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(e) ESPNet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C9C391F-42AA-48B3-A530-993CAEBACB2C}"/>
              </a:ext>
            </a:extLst>
          </p:cNvPr>
          <p:cNvSpPr txBox="1"/>
          <p:nvPr/>
        </p:nvSpPr>
        <p:spPr>
          <a:xfrm>
            <a:off x="9444144" y="345600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(c) </a:t>
            </a:r>
            <a:r>
              <a:rPr lang="en-US" altLang="zh-TW" dirty="0" err="1"/>
              <a:t>DABNet</a:t>
            </a:r>
            <a:endParaRPr lang="zh-TW" altLang="en-US" dirty="0"/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C1B49C3-01D7-4F4A-AA63-7999614C32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564345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文字方塊 29">
            <a:extLst>
              <a:ext uri="{FF2B5EF4-FFF2-40B4-BE49-F238E27FC236}">
                <a16:creationId xmlns:a16="http://schemas.microsoft.com/office/drawing/2014/main" id="{A0EB378F-CC39-4F28-99ED-0DD3C732F4D7}"/>
              </a:ext>
            </a:extLst>
          </p:cNvPr>
          <p:cNvSpPr txBox="1"/>
          <p:nvPr/>
        </p:nvSpPr>
        <p:spPr>
          <a:xfrm>
            <a:off x="1541937" y="6359059"/>
            <a:ext cx="904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Figure 12. The results of our network and others on Cityscapes validation set. </a:t>
            </a:r>
            <a:endParaRPr lang="zh-TW" altLang="zh-TW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2B2083C-2826-4F30-8651-C3C2F07EAF2A}"/>
              </a:ext>
            </a:extLst>
          </p:cNvPr>
          <p:cNvSpPr txBox="1"/>
          <p:nvPr/>
        </p:nvSpPr>
        <p:spPr>
          <a:xfrm>
            <a:off x="9121978" y="594892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(f) OHDBNet(ours)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658BEA-1691-432B-B3A9-0DECBF637373}"/>
              </a:ext>
            </a:extLst>
          </p:cNvPr>
          <p:cNvSpPr txBox="1"/>
          <p:nvPr/>
        </p:nvSpPr>
        <p:spPr>
          <a:xfrm>
            <a:off x="1419092" y="595159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(d) </a:t>
            </a:r>
            <a:r>
              <a:rPr lang="en-US" altLang="zh-TW" dirty="0" err="1"/>
              <a:t>CGNet</a:t>
            </a:r>
            <a:endParaRPr lang="zh-TW" altLang="en-US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960FB90-1C2B-4710-A654-CE4C84EB6078}"/>
              </a:ext>
            </a:extLst>
          </p:cNvPr>
          <p:cNvGrpSpPr/>
          <p:nvPr/>
        </p:nvGrpSpPr>
        <p:grpSpPr>
          <a:xfrm>
            <a:off x="4294800" y="4151591"/>
            <a:ext cx="3600000" cy="1800000"/>
            <a:chOff x="4294800" y="4151591"/>
            <a:chExt cx="3600000" cy="180000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9ADE77C-70A8-4C44-BB5C-A01C5E40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4800" y="4151591"/>
              <a:ext cx="3600000" cy="1800000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DE69BB3-55AC-4C55-A99C-CD3549745475}"/>
                </a:ext>
              </a:extLst>
            </p:cNvPr>
            <p:cNvSpPr/>
            <p:nvPr/>
          </p:nvSpPr>
          <p:spPr>
            <a:xfrm>
              <a:off x="5886000" y="4527054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3C6783D-6784-4F46-AE36-4A9DF91AC946}"/>
              </a:ext>
            </a:extLst>
          </p:cNvPr>
          <p:cNvGrpSpPr/>
          <p:nvPr/>
        </p:nvGrpSpPr>
        <p:grpSpPr>
          <a:xfrm>
            <a:off x="8298000" y="1656000"/>
            <a:ext cx="3599999" cy="1800000"/>
            <a:chOff x="8298000" y="1656000"/>
            <a:chExt cx="3599999" cy="180000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4A17B902-415F-4156-8421-999D32329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98000" y="1656000"/>
              <a:ext cx="3599999" cy="1800000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31FDE6C-05DC-4954-86AE-17D28BFE8C04}"/>
                </a:ext>
              </a:extLst>
            </p:cNvPr>
            <p:cNvSpPr/>
            <p:nvPr/>
          </p:nvSpPr>
          <p:spPr>
            <a:xfrm>
              <a:off x="9880473" y="2007686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1F192DE-6EB9-4F00-AAF2-05379FBB4C78}"/>
              </a:ext>
            </a:extLst>
          </p:cNvPr>
          <p:cNvGrpSpPr/>
          <p:nvPr/>
        </p:nvGrpSpPr>
        <p:grpSpPr>
          <a:xfrm>
            <a:off x="8298000" y="4151591"/>
            <a:ext cx="3600000" cy="1800000"/>
            <a:chOff x="8298000" y="4151591"/>
            <a:chExt cx="3600000" cy="180000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F6B02594-AB27-4A06-A7B4-891907C18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8000" y="4151591"/>
              <a:ext cx="3600000" cy="1800000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FEF91B4-3BFC-4CDE-BFF4-A4DED52C2617}"/>
                </a:ext>
              </a:extLst>
            </p:cNvPr>
            <p:cNvSpPr/>
            <p:nvPr/>
          </p:nvSpPr>
          <p:spPr>
            <a:xfrm>
              <a:off x="9880473" y="4527054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F21D275F-372B-47CA-BF67-7913BC28DDC3}"/>
              </a:ext>
            </a:extLst>
          </p:cNvPr>
          <p:cNvGrpSpPr/>
          <p:nvPr/>
        </p:nvGrpSpPr>
        <p:grpSpPr>
          <a:xfrm>
            <a:off x="4294800" y="1656000"/>
            <a:ext cx="3600000" cy="1800000"/>
            <a:chOff x="4294800" y="1656000"/>
            <a:chExt cx="3600000" cy="180000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5539280-9EB9-43A2-9BCB-E78D7C97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94800" y="1656000"/>
              <a:ext cx="3600000" cy="1800000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6C144C4-F3BC-420C-BBD9-BAA551157BA9}"/>
                </a:ext>
              </a:extLst>
            </p:cNvPr>
            <p:cNvSpPr/>
            <p:nvPr/>
          </p:nvSpPr>
          <p:spPr>
            <a:xfrm>
              <a:off x="5886000" y="2007054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n w="127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94DAF15-D04F-4EDE-AAB7-22FC158056F1}"/>
              </a:ext>
            </a:extLst>
          </p:cNvPr>
          <p:cNvGrpSpPr/>
          <p:nvPr/>
        </p:nvGrpSpPr>
        <p:grpSpPr>
          <a:xfrm>
            <a:off x="295200" y="4150800"/>
            <a:ext cx="3600000" cy="1800000"/>
            <a:chOff x="295200" y="4150800"/>
            <a:chExt cx="3600000" cy="180000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2FCDCD3-2A29-48DE-ADDA-31F831F1A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5200" y="4150800"/>
              <a:ext cx="3600000" cy="1800000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618BB05-9CCB-4501-8022-975E2374D7C5}"/>
                </a:ext>
              </a:extLst>
            </p:cNvPr>
            <p:cNvSpPr/>
            <p:nvPr/>
          </p:nvSpPr>
          <p:spPr>
            <a:xfrm>
              <a:off x="1875600" y="45288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6808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CF63E4F-7F38-4E35-B392-BEFF23E29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49" y="1656000"/>
            <a:ext cx="3599999" cy="18000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F35687-3862-49E8-9B22-5498A9A3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E6164E-A555-47DF-88BD-E7F9941E2674}"/>
              </a:ext>
            </a:extLst>
          </p:cNvPr>
          <p:cNvSpPr txBox="1"/>
          <p:nvPr/>
        </p:nvSpPr>
        <p:spPr>
          <a:xfrm>
            <a:off x="1441534" y="345626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 Image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DB66A3-B7B5-4963-9794-6AE4755841B1}"/>
              </a:ext>
            </a:extLst>
          </p:cNvPr>
          <p:cNvSpPr txBox="1"/>
          <p:nvPr/>
        </p:nvSpPr>
        <p:spPr>
          <a:xfrm>
            <a:off x="5147663" y="345626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 Ground truth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3E7C42-6870-4870-B94C-AC13239E564F}"/>
              </a:ext>
            </a:extLst>
          </p:cNvPr>
          <p:cNvSpPr txBox="1"/>
          <p:nvPr/>
        </p:nvSpPr>
        <p:spPr>
          <a:xfrm>
            <a:off x="9121978" y="59508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(f) OHDBNet(ours)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C5618C-3489-4AAD-B19D-93AE3362B0AB}"/>
              </a:ext>
            </a:extLst>
          </p:cNvPr>
          <p:cNvSpPr txBox="1"/>
          <p:nvPr/>
        </p:nvSpPr>
        <p:spPr>
          <a:xfrm>
            <a:off x="5425200" y="595159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(e) ESPNet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C9C391F-42AA-48B3-A530-993CAEBACB2C}"/>
              </a:ext>
            </a:extLst>
          </p:cNvPr>
          <p:cNvSpPr txBox="1"/>
          <p:nvPr/>
        </p:nvSpPr>
        <p:spPr>
          <a:xfrm>
            <a:off x="9444144" y="345600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(c) </a:t>
            </a:r>
            <a:r>
              <a:rPr lang="en-US" altLang="zh-TW" dirty="0" err="1"/>
              <a:t>DABNet</a:t>
            </a:r>
            <a:endParaRPr lang="zh-TW" altLang="en-US" dirty="0"/>
          </a:p>
        </p:txBody>
      </p:sp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EC1B49C3-01D7-4F4A-AA63-7999614C325A}"/>
              </a:ext>
            </a:extLst>
          </p:cNvPr>
          <p:cNvGraphicFramePr/>
          <p:nvPr/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A9B677D0-03D3-42ED-9A16-8152658BE6D9}"/>
              </a:ext>
            </a:extLst>
          </p:cNvPr>
          <p:cNvSpPr txBox="1"/>
          <p:nvPr/>
        </p:nvSpPr>
        <p:spPr>
          <a:xfrm>
            <a:off x="1541937" y="6359059"/>
            <a:ext cx="904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Figure 13. The results of our network and others on Cityscapes validation set. </a:t>
            </a:r>
            <a:endParaRPr lang="zh-TW" altLang="zh-TW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929852-8020-4D10-95BD-840E40083736}"/>
              </a:ext>
            </a:extLst>
          </p:cNvPr>
          <p:cNvSpPr txBox="1"/>
          <p:nvPr/>
        </p:nvSpPr>
        <p:spPr>
          <a:xfrm>
            <a:off x="1419092" y="595159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(d) </a:t>
            </a:r>
            <a:r>
              <a:rPr lang="en-US" altLang="zh-TW" dirty="0" err="1"/>
              <a:t>CGNet</a:t>
            </a:r>
            <a:endParaRPr lang="zh-TW" alt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1550510-B1F7-47A6-B2B4-138EED2F7E3C}"/>
              </a:ext>
            </a:extLst>
          </p:cNvPr>
          <p:cNvGrpSpPr/>
          <p:nvPr/>
        </p:nvGrpSpPr>
        <p:grpSpPr>
          <a:xfrm>
            <a:off x="4296000" y="4151591"/>
            <a:ext cx="3599999" cy="1800000"/>
            <a:chOff x="4296000" y="4151591"/>
            <a:chExt cx="3599999" cy="180000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59C8CCB-715F-4E2C-9BAA-3FA3B3A9D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6000" y="4151591"/>
              <a:ext cx="3599999" cy="1800000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BC20F85-E6CB-44CA-B722-D0C2BCCA8D6A}"/>
                </a:ext>
              </a:extLst>
            </p:cNvPr>
            <p:cNvSpPr/>
            <p:nvPr/>
          </p:nvSpPr>
          <p:spPr>
            <a:xfrm>
              <a:off x="5634950" y="4551587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9DCB1A7D-8BE0-4C3D-B230-A3D71DABBAF8}"/>
              </a:ext>
            </a:extLst>
          </p:cNvPr>
          <p:cNvGrpSpPr/>
          <p:nvPr/>
        </p:nvGrpSpPr>
        <p:grpSpPr>
          <a:xfrm>
            <a:off x="8296850" y="1656000"/>
            <a:ext cx="3600000" cy="1800000"/>
            <a:chOff x="8296850" y="1656000"/>
            <a:chExt cx="3600000" cy="18000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601E0E6-D57A-46AD-A457-C4FCEF245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96850" y="1656000"/>
              <a:ext cx="3600000" cy="1800000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605E3A5-3426-4DC7-9105-8DA197B3474B}"/>
                </a:ext>
              </a:extLst>
            </p:cNvPr>
            <p:cNvSpPr/>
            <p:nvPr/>
          </p:nvSpPr>
          <p:spPr>
            <a:xfrm>
              <a:off x="9625633" y="2032219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E3A8190-4BDB-4D02-B995-CAC0D5E642F5}"/>
              </a:ext>
            </a:extLst>
          </p:cNvPr>
          <p:cNvGrpSpPr/>
          <p:nvPr/>
        </p:nvGrpSpPr>
        <p:grpSpPr>
          <a:xfrm>
            <a:off x="8296850" y="4149566"/>
            <a:ext cx="3600000" cy="1800000"/>
            <a:chOff x="8296850" y="4149566"/>
            <a:chExt cx="3600000" cy="1800000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08C3C93-356D-4989-AF54-F3B2383A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6850" y="4149566"/>
              <a:ext cx="3600000" cy="180000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B62EB92-A510-4749-BE58-D099B404CA1B}"/>
                </a:ext>
              </a:extLst>
            </p:cNvPr>
            <p:cNvSpPr/>
            <p:nvPr/>
          </p:nvSpPr>
          <p:spPr>
            <a:xfrm>
              <a:off x="9625633" y="4551587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D537AF0-94C9-43AE-957B-F9522E5577D1}"/>
              </a:ext>
            </a:extLst>
          </p:cNvPr>
          <p:cNvGrpSpPr/>
          <p:nvPr/>
        </p:nvGrpSpPr>
        <p:grpSpPr>
          <a:xfrm>
            <a:off x="4295999" y="1656000"/>
            <a:ext cx="3600000" cy="1800000"/>
            <a:chOff x="4295999" y="1656000"/>
            <a:chExt cx="3600000" cy="18000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90E2FF31-1D40-4ADB-9449-57AA8B944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95999" y="1656000"/>
              <a:ext cx="3600000" cy="1800000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CFD72A1-E7EC-4471-9A5E-0BFF602E12C4}"/>
                </a:ext>
              </a:extLst>
            </p:cNvPr>
            <p:cNvSpPr/>
            <p:nvPr/>
          </p:nvSpPr>
          <p:spPr>
            <a:xfrm>
              <a:off x="5634950" y="2031587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n w="1270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84516564-7BDE-4A1C-B57E-597668BC135C}"/>
              </a:ext>
            </a:extLst>
          </p:cNvPr>
          <p:cNvGrpSpPr/>
          <p:nvPr/>
        </p:nvGrpSpPr>
        <p:grpSpPr>
          <a:xfrm>
            <a:off x="295200" y="4150800"/>
            <a:ext cx="3600000" cy="1800000"/>
            <a:chOff x="295200" y="4150800"/>
            <a:chExt cx="3600000" cy="1800000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D01CA881-50F0-45ED-8290-E940D465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5200" y="4150800"/>
              <a:ext cx="3600000" cy="1800000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5A8251B-7631-454A-BBE5-4EFD5BB999EC}"/>
                </a:ext>
              </a:extLst>
            </p:cNvPr>
            <p:cNvSpPr/>
            <p:nvPr/>
          </p:nvSpPr>
          <p:spPr>
            <a:xfrm>
              <a:off x="1623600" y="4550400"/>
              <a:ext cx="574395" cy="536741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8052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AF16F8-D420-44FE-9A24-63F751137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404554"/>
            <a:ext cx="10058400" cy="40507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OHDB module can achieve high inference speed, less parameters and less computational cost.</a:t>
            </a:r>
          </a:p>
          <a:p>
            <a:pPr>
              <a:lnSpc>
                <a:spcPct val="150000"/>
              </a:lnSpc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Mixed loss helps the network adjust the number of examples but also focus on hard, misclassified examples, and then optimize the Jaccard Index (IoU) to get higher mIoU.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6AE0DB-2C39-4A23-8C5D-C6F807D1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191AD78-3DE6-4ABB-970D-92C8A43C8B22}"/>
              </a:ext>
            </a:extLst>
          </p:cNvPr>
          <p:cNvSpPr/>
          <p:nvPr/>
        </p:nvSpPr>
        <p:spPr>
          <a:xfrm>
            <a:off x="6366803" y="1410087"/>
            <a:ext cx="3339172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" altLang="zh-TW" sz="2400" b="1" dirty="0">
                <a:solidFill>
                  <a:schemeClr val="tx1"/>
                </a:solidFill>
              </a:rPr>
              <a:t>OHDBNet</a:t>
            </a:r>
            <a:r>
              <a:rPr lang="zh-TW" altLang="en-US" sz="2400" b="1" dirty="0">
                <a:solidFill>
                  <a:schemeClr val="tx1"/>
                </a:solidFill>
              </a:rPr>
              <a:t> </a:t>
            </a:r>
            <a:r>
              <a:rPr lang="en" altLang="zh-TW" sz="2400" b="1" dirty="0">
                <a:solidFill>
                  <a:schemeClr val="tx1"/>
                </a:solidFill>
              </a:rPr>
              <a:t>Conclusions</a:t>
            </a:r>
            <a:endParaRPr lang="zh-TW" alt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EC1B49C3-01D7-4F4A-AA63-7999614C325A}"/>
              </a:ext>
            </a:extLst>
          </p:cNvPr>
          <p:cNvGraphicFramePr/>
          <p:nvPr/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箭號: 上彎 5">
            <a:extLst>
              <a:ext uri="{FF2B5EF4-FFF2-40B4-BE49-F238E27FC236}">
                <a16:creationId xmlns:a16="http://schemas.microsoft.com/office/drawing/2014/main" id="{8FD28B4B-F194-4C68-ABD2-9B76A583EC4E}"/>
              </a:ext>
            </a:extLst>
          </p:cNvPr>
          <p:cNvSpPr/>
          <p:nvPr/>
        </p:nvSpPr>
        <p:spPr>
          <a:xfrm rot="5400000" flipV="1">
            <a:off x="9952650" y="1157211"/>
            <a:ext cx="434471" cy="700592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535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B97F123-FFC2-4BB2-B400-F514EE961C0C}"/>
              </a:ext>
            </a:extLst>
          </p:cNvPr>
          <p:cNvSpPr txBox="1">
            <a:spLocks/>
          </p:cNvSpPr>
          <p:nvPr/>
        </p:nvSpPr>
        <p:spPr>
          <a:xfrm>
            <a:off x="1069848" y="513261"/>
            <a:ext cx="10058400" cy="1009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3884899-54FC-4B7A-AFEF-77839FCF4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40607"/>
            <a:ext cx="10058400" cy="4997302"/>
          </a:xfrm>
        </p:spPr>
        <p:txBody>
          <a:bodyPr>
            <a:normAutofit lnSpcReduction="1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Gen Li,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Inyoung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Yun,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Jonghyun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Kim, and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Joongkyu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Kim, “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DABNet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: Depth-wise Asymmetric Bottleneck for Real-time Semantic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Segmentatio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,” In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BMVC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2019.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Liang-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Chieh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Chen, George Papandreou,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Iasonas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Kokkinos, Kevin Murphy, and Alan Loddon Yuille, “Semantic image segmentation with deep convolutional nets and fully connected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crfs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,” </a:t>
            </a:r>
            <a:r>
              <a:rPr lang="en-US" altLang="zh-TW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abs/1412.7062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2015.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Liang-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Chieh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Chen, George Papandreou, Florian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Schroff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and Hartwig Adam, “Rethinking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atrous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convolution for semantic image segmentation,” </a:t>
            </a:r>
            <a:r>
              <a:rPr lang="en-US" altLang="zh-TW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abs/1706.05587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Liang-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Chieh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Chen, George Papandreou,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Iasonas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Kokkinos, Kevin Murphy, and Alan Loddon Yuille, “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Deeplab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: Semantic image segmentation with deep convolutional nets,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atrous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convolution, and fully connected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crfs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,”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IEEE Transactions on Pattern Analysis and Machine Intelligence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40:834–848, 2018.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Liang-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Chieh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Chen,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Yukun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Zhu, George Papandreou, Florian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Schroff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and Hartwig Adam, “Encoder-decoder with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atrous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separable convolution for semantic image segmentation,” In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ECCV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Yi-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Hsuan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Tsai, Wei-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Chih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Hung, Samuel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Schulter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Kihyuk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Sohn, Ming-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Hsuan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Yang, Manmohan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Chandraker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“Learning to Adapt Structured Output Space for Semantic Segmentation,”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arXiv:1802.10349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Chen-Wei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Xie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Hong-Yu Zhou, and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Jianxin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Wu, “Vortex Pooling: Improving Context Representation in Semantic Segmentation,”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arXiv:1804.06242v2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Paszke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Chaurasia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A., Kim, S.,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Culurciello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E., “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Enet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: A deep neural network architecture for real-time semantic segmentation,”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arXiv:1606.02147v1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4279226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B97F123-FFC2-4BB2-B400-F514EE961C0C}"/>
              </a:ext>
            </a:extLst>
          </p:cNvPr>
          <p:cNvSpPr txBox="1">
            <a:spLocks/>
          </p:cNvSpPr>
          <p:nvPr/>
        </p:nvSpPr>
        <p:spPr>
          <a:xfrm>
            <a:off x="1066800" y="417009"/>
            <a:ext cx="10058400" cy="1009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3884899-54FC-4B7A-AFEF-77839FCF4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44764"/>
            <a:ext cx="10058400" cy="514298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Sachin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Mehta, Mohammad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Rastegari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Anat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Caspi, Linda Shapiro, and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Hannaneh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Hajishirzi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“ESPNet: Efficient Spatial Pyramid of Dilated Convolutions for Semantic Segmentation,” In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ECCV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  <a:p>
            <a:pPr marL="457200" lvl="0" indent="-457200">
              <a:buFont typeface="+mj-lt"/>
              <a:buAutoNum type="arabicPeriod" startAt="9"/>
            </a:pP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Yunpeng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Chen,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Haoqi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Fan, Bing Xu,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Zhicheng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Yan, Yannis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Kalantidis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Marcus Rohrbach,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Shuicheng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Yan, and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Jiashi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Feng, “Drop an Octave: Reducing Spatial Redundancy in Convolutional Neural Networks with Octave Convolution,” In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ICCV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2019.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9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Matthias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Holschneider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RichardKronland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-Martinet,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JeanMorlet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and Ph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Tchamitchian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“A real-time algorithm for signal analysis with the help of the wavelet transform,” In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Wavelets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pages 286–297. Springer, 1990.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9"/>
            </a:pP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Kaiming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He,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Xiangyu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Zhang,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Shaoqing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Ren, and Jian Sun, “Deep residual learning for image recognition,” In Proceedings of the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IEEE conference on computer vision and pattern recognition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pages 770–778, 2016.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9"/>
            </a:pP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Kaiming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He,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Xiangyu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Zhang,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Shaoqing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Ren, and Jian Sun. Delving deep into rectifiers, “Surpassing human-level performance on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imagenet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classification,” In Proceedings of the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IEEE international conference on computer vision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pages 1026–1034, 2015.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9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J. Cheng, L. Dong, and M.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Lapata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“Long short-term memory-networks for machine reading,”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arXiv:1601.06733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9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Tsung-Yi Lin, Priya Goyal, Ross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Girshick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Kaiming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He, and Piotr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Dollár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“Focal Loss for Dense Object Detection,”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arXiv:1708.02002v2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  <a:endParaRPr lang="zh-TW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9"/>
            </a:pP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Maxim Berman, Amal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Rannen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Triki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and Matthew B.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Blaschko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“The Lovász-Softmax loss: A tractable surrogate for the optimization of the intersection-over-union measure in neural networks,” In </a:t>
            </a:r>
            <a:r>
              <a:rPr lang="en-US" altLang="zh-TW" sz="1600" i="1" dirty="0">
                <a:latin typeface="Arial" panose="020B0604020202020204" pitchFamily="34" charset="0"/>
                <a:cs typeface="Arial" panose="020B0604020202020204" pitchFamily="34" charset="0"/>
              </a:rPr>
              <a:t>CVPR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1167533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B97F123-FFC2-4BB2-B400-F514EE961C0C}"/>
              </a:ext>
            </a:extLst>
          </p:cNvPr>
          <p:cNvSpPr txBox="1">
            <a:spLocks/>
          </p:cNvSpPr>
          <p:nvPr/>
        </p:nvSpPr>
        <p:spPr>
          <a:xfrm>
            <a:off x="1069848" y="705767"/>
            <a:ext cx="10058400" cy="1009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3884899-54FC-4B7A-AFEF-77839FCF4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60698"/>
            <a:ext cx="10058400" cy="4997302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Font typeface="+mj-lt"/>
              <a:buAutoNum type="arabicPeriod" startAt="17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Liang-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Chieh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Chen, George Papandreou,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Iasonas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Kokkinos, Kevin Murphy, and Alan Loddon Yuille, “Semantic image segmentation with deep convolutional nets and fully connected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crfs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,” </a:t>
            </a:r>
            <a:r>
              <a:rPr lang="en-US" altLang="zh-TW" i="1" dirty="0" err="1"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abs/1412.7062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2015.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17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Marius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Cordts,Mohamed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Omran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Sebastian Ramos, Timo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Rehfeld,Markus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Enzweiler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Rodrigo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Benenson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Uwe Franke, Stefan Roth, and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Bernt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Schiele, “The cityscapes dataset for semantic urban scene understanding,” 2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016 IEEE Conference on Computer Vision and Pattern Recognition (CVPR)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pages 3213–3223, 2016.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17"/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Diederik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P.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Kingma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and Jimmy Ba, “Adam: A Method for Stochastic Optimization,”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arXiv:1412.6980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2014.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17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Eduardo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Romera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Jose M. Alvarez, Luis M. Bergasa1 and Roberto Arroyo1, “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ERFNet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: Efficient Residual Factorized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ConvNet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for Real-time Semantic Segmentation,” In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CVPR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2018.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17"/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Mengyu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Liu, and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Hujun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Yin, “Feature Pyramid Encoding Network for Real-time Semantic Segmentation,” In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BMVC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2019.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17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Alex Kendall, “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SegNet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and Bayesian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SegNet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Tutorial,”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http://mi.eng.cam.ac.uk/projects/segnet/tutorial.html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 startAt="17"/>
            </a:pP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Tianyi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Wu, Sheng Tang, Rui Zhang,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Yongdong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Zhang, “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CGNet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: A Light-weight Context Guided Network for Semantic Segmentation,”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arXiv:1811.08201v2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2019.</a:t>
            </a:r>
            <a:endParaRPr lang="zh-TW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044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90F98E-F3E8-4203-8ED7-0718B992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A21D554B-24FB-43F2-9CCC-A21E462B6680}"/>
              </a:ext>
            </a:extLst>
          </p:cNvPr>
          <p:cNvSpPr/>
          <p:nvPr/>
        </p:nvSpPr>
        <p:spPr>
          <a:xfrm flipH="1">
            <a:off x="5455920" y="1926016"/>
            <a:ext cx="4148489" cy="3686476"/>
          </a:xfrm>
          <a:prstGeom prst="wedgeEllipse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0" dirty="0"/>
              <a:t>A</a:t>
            </a:r>
            <a:endParaRPr lang="zh-TW" altLang="en-US" sz="20000" dirty="0"/>
          </a:p>
        </p:txBody>
      </p:sp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83E8487E-546A-4335-AC89-95AF9ADAF763}"/>
              </a:ext>
            </a:extLst>
          </p:cNvPr>
          <p:cNvSpPr/>
          <p:nvPr/>
        </p:nvSpPr>
        <p:spPr>
          <a:xfrm>
            <a:off x="1947511" y="1173803"/>
            <a:ext cx="4148489" cy="3686476"/>
          </a:xfrm>
          <a:prstGeom prst="wedgeEllipse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0" dirty="0"/>
              <a:t>Q</a:t>
            </a:r>
            <a:endParaRPr lang="zh-TW" altLang="en-US" sz="20000" dirty="0"/>
          </a:p>
        </p:txBody>
      </p:sp>
    </p:spTree>
    <p:extLst>
      <p:ext uri="{BB962C8B-B14F-4D97-AF65-F5344CB8AC3E}">
        <p14:creationId xmlns:p14="http://schemas.microsoft.com/office/powerpoint/2010/main" val="90481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2250A1-5321-43E4-9F0E-7E6AF50E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F25805F2-00B7-48D7-A5FF-F3AFB4BE0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04367"/>
              </p:ext>
            </p:extLst>
          </p:nvPr>
        </p:nvGraphicFramePr>
        <p:xfrm>
          <a:off x="8471500" y="1290757"/>
          <a:ext cx="2839628" cy="5422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814">
                  <a:extLst>
                    <a:ext uri="{9D8B030D-6E8A-4147-A177-3AD203B41FA5}">
                      <a16:colId xmlns:a16="http://schemas.microsoft.com/office/drawing/2014/main" val="3966725145"/>
                    </a:ext>
                  </a:extLst>
                </a:gridCol>
                <a:gridCol w="1419814">
                  <a:extLst>
                    <a:ext uri="{9D8B030D-6E8A-4147-A177-3AD203B41FA5}">
                      <a16:colId xmlns:a16="http://schemas.microsoft.com/office/drawing/2014/main" val="3946889063"/>
                    </a:ext>
                  </a:extLst>
                </a:gridCol>
              </a:tblGrid>
              <a:tr h="50427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road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4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sky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82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95329"/>
                  </a:ext>
                </a:extLst>
              </a:tr>
              <a:tr h="50427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sidewalk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23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person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14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075615"/>
                  </a:ext>
                </a:extLst>
              </a:tr>
              <a:tr h="50427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building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rider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88117"/>
                  </a:ext>
                </a:extLst>
              </a:tr>
              <a:tr h="50427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wall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car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952745"/>
                  </a:ext>
                </a:extLst>
              </a:tr>
              <a:tr h="50427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fence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truck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800864"/>
                  </a:ext>
                </a:extLst>
              </a:tr>
              <a:tr h="50427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pole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bus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33375"/>
                  </a:ext>
                </a:extLst>
              </a:tr>
              <a:tr h="63070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traffic light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AA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train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0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058439"/>
                  </a:ext>
                </a:extLst>
              </a:tr>
              <a:tr h="63070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traffic sign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motorcycle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698160"/>
                  </a:ext>
                </a:extLst>
              </a:tr>
              <a:tr h="63070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vegetation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8E2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bicycle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0B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040811"/>
                  </a:ext>
                </a:extLst>
              </a:tr>
              <a:tr h="50427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terrain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FB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unlabeled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455586"/>
                  </a:ext>
                </a:extLst>
              </a:tr>
            </a:tbl>
          </a:graphicData>
        </a:graphic>
      </p:graphicFrame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02447365-388E-406E-8E10-9D7B10D9F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187418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圖片 15">
            <a:extLst>
              <a:ext uri="{FF2B5EF4-FFF2-40B4-BE49-F238E27FC236}">
                <a16:creationId xmlns:a16="http://schemas.microsoft.com/office/drawing/2014/main" id="{BDDB848B-4761-4A3D-A9A3-404049D0C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7799" y="4030659"/>
            <a:ext cx="5599416" cy="279970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13FCE8D-F903-4250-ABB5-6844A7C327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7799" y="1202075"/>
            <a:ext cx="5599416" cy="279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25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9AEECD-380C-4B1C-95AB-CB5FB91D6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197" y="1705510"/>
            <a:ext cx="8903606" cy="445180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0D1CD1-316A-4AED-B41A-4874E45A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9C19F393-AB38-4738-B78B-F4355CC8B8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008643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副標題 2">
            <a:extLst>
              <a:ext uri="{FF2B5EF4-FFF2-40B4-BE49-F238E27FC236}">
                <a16:creationId xmlns:a16="http://schemas.microsoft.com/office/drawing/2014/main" id="{68EE8409-DC6B-4D64-8DC5-3F565F9F87AE}"/>
              </a:ext>
            </a:extLst>
          </p:cNvPr>
          <p:cNvSpPr txBox="1">
            <a:spLocks/>
          </p:cNvSpPr>
          <p:nvPr/>
        </p:nvSpPr>
        <p:spPr>
          <a:xfrm>
            <a:off x="8418223" y="5904055"/>
            <a:ext cx="2678402" cy="860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		</a:t>
            </a:r>
          </a:p>
          <a:p>
            <a:pPr marL="0" indent="0">
              <a:buNone/>
            </a:pPr>
            <a:r>
              <a:rPr lang="en-US" altLang="zh-TW" dirty="0"/>
              <a:t>---From </a:t>
            </a:r>
            <a:r>
              <a:rPr lang="en-US" altLang="zh-TW" dirty="0" err="1"/>
              <a:t>Youtube</a:t>
            </a:r>
            <a:r>
              <a:rPr lang="zh-TW" altLang="en-US" dirty="0"/>
              <a:t> </a:t>
            </a:r>
            <a:r>
              <a:rPr lang="en-US" altLang="zh-TW" dirty="0"/>
              <a:t>video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1257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BEFB64-8B4B-4878-B5C4-4208D0F4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Dilated Convolution</a:t>
            </a:r>
          </a:p>
          <a:p>
            <a:pPr lvl="1"/>
            <a:r>
              <a:rPr lang="en-US" altLang="zh-TW" i="1" dirty="0" err="1">
                <a:latin typeface="Arial" panose="020B0604020202020204" pitchFamily="34" charset="0"/>
                <a:cs typeface="Arial" panose="020B0604020202020204" pitchFamily="34" charset="0"/>
              </a:rPr>
              <a:t>DeepLab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 Series</a:t>
            </a:r>
            <a:r>
              <a:rPr lang="zh-TW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2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zh-TW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TW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5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lvl="1"/>
            <a:endParaRPr lang="en-US" altLang="zh-TW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DABNet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Depth-wise Asymmetric Bottleneck</a:t>
            </a:r>
            <a:r>
              <a:rPr lang="zh-TW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  <a:hlinkClick r:id="rId3" action="ppaction://hlinksldjump"/>
              </a:rPr>
              <a:t>1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lvl="1"/>
            <a:endParaRPr lang="en-US" altLang="zh-TW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Octave Convolution</a:t>
            </a:r>
          </a:p>
          <a:p>
            <a:pPr lvl="1"/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Drop an Octave [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  <a:hlinkClick r:id="rId4" action="ppaction://hlinksldjump"/>
              </a:rPr>
              <a:t>10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457200" indent="-457200">
              <a:buFont typeface="+mj-lt"/>
              <a:buAutoNum type="arabicPeriod"/>
            </a:pPr>
            <a:endParaRPr lang="zh-TW" altLang="en-US" sz="2400" dirty="0"/>
          </a:p>
          <a:p>
            <a:pPr marL="457200" indent="-457200">
              <a:buFont typeface="+mj-lt"/>
              <a:buAutoNum type="arabicPeriod"/>
            </a:pPr>
            <a:endParaRPr lang="en-US" altLang="zh-TW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EAA20B-F615-48EF-9B08-9FAEB0AC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FFFB75A6-47CB-4574-9062-CA835B455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431271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7235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39DCE0CC-EF03-4CFA-AF60-332295BFF5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911473"/>
              </p:ext>
            </p:extLst>
          </p:nvPr>
        </p:nvGraphicFramePr>
        <p:xfrm>
          <a:off x="619720" y="3091050"/>
          <a:ext cx="3076479" cy="30788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1831">
                  <a:extLst>
                    <a:ext uri="{9D8B030D-6E8A-4147-A177-3AD203B41FA5}">
                      <a16:colId xmlns:a16="http://schemas.microsoft.com/office/drawing/2014/main" val="730698307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1435531290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134601766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655283407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935188993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4074394016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512044540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475319639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699234151"/>
                    </a:ext>
                  </a:extLst>
                </a:gridCol>
              </a:tblGrid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506492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140721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42482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476513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228756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840028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658907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862356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492210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23656-5C9E-4098-939D-8DEAC7C0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10" name="表格 8">
            <a:extLst>
              <a:ext uri="{FF2B5EF4-FFF2-40B4-BE49-F238E27FC236}">
                <a16:creationId xmlns:a16="http://schemas.microsoft.com/office/drawing/2014/main" id="{5538A887-61C1-49DC-8387-306E281645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7807568"/>
              </p:ext>
            </p:extLst>
          </p:nvPr>
        </p:nvGraphicFramePr>
        <p:xfrm>
          <a:off x="4581004" y="3091049"/>
          <a:ext cx="3076479" cy="30788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1831">
                  <a:extLst>
                    <a:ext uri="{9D8B030D-6E8A-4147-A177-3AD203B41FA5}">
                      <a16:colId xmlns:a16="http://schemas.microsoft.com/office/drawing/2014/main" val="730698307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1435531290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134601766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655283407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935188993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4074394016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512044540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475319639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699234151"/>
                    </a:ext>
                  </a:extLst>
                </a:gridCol>
              </a:tblGrid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506492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140721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42482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476513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228756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840028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658907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862356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492210"/>
                  </a:ext>
                </a:extLst>
              </a:tr>
            </a:tbl>
          </a:graphicData>
        </a:graphic>
      </p:graphicFrame>
      <p:graphicFrame>
        <p:nvGraphicFramePr>
          <p:cNvPr id="11" name="表格 8">
            <a:extLst>
              <a:ext uri="{FF2B5EF4-FFF2-40B4-BE49-F238E27FC236}">
                <a16:creationId xmlns:a16="http://schemas.microsoft.com/office/drawing/2014/main" id="{40421528-0922-4DD2-A2FA-0A83825EF3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849255"/>
              </p:ext>
            </p:extLst>
          </p:nvPr>
        </p:nvGraphicFramePr>
        <p:xfrm>
          <a:off x="8542289" y="3091049"/>
          <a:ext cx="3076479" cy="30788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1831">
                  <a:extLst>
                    <a:ext uri="{9D8B030D-6E8A-4147-A177-3AD203B41FA5}">
                      <a16:colId xmlns:a16="http://schemas.microsoft.com/office/drawing/2014/main" val="730698307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1435531290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134601766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655283407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935188993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4074394016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512044540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2475319639"/>
                    </a:ext>
                  </a:extLst>
                </a:gridCol>
                <a:gridCol w="341831">
                  <a:extLst>
                    <a:ext uri="{9D8B030D-6E8A-4147-A177-3AD203B41FA5}">
                      <a16:colId xmlns:a16="http://schemas.microsoft.com/office/drawing/2014/main" val="699234151"/>
                    </a:ext>
                  </a:extLst>
                </a:gridCol>
              </a:tblGrid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506492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140721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42482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476513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228756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840028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658907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862356"/>
                  </a:ext>
                </a:extLst>
              </a:tr>
              <a:tr h="342093"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1026" marR="81026" marT="40513" marB="405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492210"/>
                  </a:ext>
                </a:extLst>
              </a:tr>
            </a:tbl>
          </a:graphicData>
        </a:graphic>
      </p:graphicFrame>
      <p:sp>
        <p:nvSpPr>
          <p:cNvPr id="17" name="箭號: 上彎 16">
            <a:extLst>
              <a:ext uri="{FF2B5EF4-FFF2-40B4-BE49-F238E27FC236}">
                <a16:creationId xmlns:a16="http://schemas.microsoft.com/office/drawing/2014/main" id="{B7A9761D-455C-43EE-9955-3F7DE3063A45}"/>
              </a:ext>
            </a:extLst>
          </p:cNvPr>
          <p:cNvSpPr/>
          <p:nvPr/>
        </p:nvSpPr>
        <p:spPr>
          <a:xfrm rot="5400000">
            <a:off x="3649769" y="754558"/>
            <a:ext cx="434471" cy="1381509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9D6B333-F7A9-4DA7-A3FD-60B99FC07304}"/>
              </a:ext>
            </a:extLst>
          </p:cNvPr>
          <p:cNvSpPr/>
          <p:nvPr/>
        </p:nvSpPr>
        <p:spPr>
          <a:xfrm>
            <a:off x="4557760" y="1318665"/>
            <a:ext cx="3076479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Dilated 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Covolution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130BB29-A398-4BAC-91C7-21134245CA6E}"/>
                  </a:ext>
                </a:extLst>
              </p:cNvPr>
              <p:cNvSpPr txBox="1"/>
              <p:nvPr/>
            </p:nvSpPr>
            <p:spPr>
              <a:xfrm>
                <a:off x="242090" y="2161499"/>
                <a:ext cx="3831738" cy="9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Dilated rate (r) = </a:t>
                </a:r>
                <a:r>
                  <a:rPr lang="en-US" altLang="zh-TW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original kernel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3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Dilated Kernel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−1)+1)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b="1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3</m:t>
                        </m:r>
                      </m:e>
                      <m:sup>
                        <m:r>
                          <a:rPr lang="en-US" altLang="zh-TW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endParaRPr lang="zh-TW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130BB29-A398-4BAC-91C7-21134245C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0" y="2161499"/>
                <a:ext cx="3831738" cy="929550"/>
              </a:xfrm>
              <a:prstGeom prst="rect">
                <a:avLst/>
              </a:prstGeom>
              <a:blipFill>
                <a:blip r:embed="rId3"/>
                <a:stretch>
                  <a:fillRect l="-955" t="-394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資料庫圖表 35">
            <a:extLst>
              <a:ext uri="{FF2B5EF4-FFF2-40B4-BE49-F238E27FC236}">
                <a16:creationId xmlns:a16="http://schemas.microsoft.com/office/drawing/2014/main" id="{27BA2E7D-D332-4FA0-9F88-EB825B7F98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199166"/>
              </p:ext>
            </p:extLst>
          </p:nvPr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00215E89-A333-470D-B694-53439FE29120}"/>
                  </a:ext>
                </a:extLst>
              </p:cNvPr>
              <p:cNvSpPr txBox="1"/>
              <p:nvPr/>
            </p:nvSpPr>
            <p:spPr>
              <a:xfrm>
                <a:off x="4150222" y="2161499"/>
                <a:ext cx="3831738" cy="9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Dilated rate (r) = </a:t>
                </a:r>
                <a:r>
                  <a:rPr lang="en-US" altLang="zh-TW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original kernel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3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Dilated Kernel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−1)+1)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b="1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5</m:t>
                        </m:r>
                      </m:e>
                      <m:sup>
                        <m:r>
                          <a:rPr lang="en-US" altLang="zh-TW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endParaRPr lang="zh-TW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00215E89-A333-470D-B694-53439FE29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222" y="2161499"/>
                <a:ext cx="3831738" cy="929550"/>
              </a:xfrm>
              <a:prstGeom prst="rect">
                <a:avLst/>
              </a:prstGeom>
              <a:blipFill>
                <a:blip r:embed="rId9"/>
                <a:stretch>
                  <a:fillRect l="-955" t="-394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AA993E-81D7-48ED-9D8D-8CD2663A98A6}"/>
                  </a:ext>
                </a:extLst>
              </p:cNvPr>
              <p:cNvSpPr txBox="1"/>
              <p:nvPr/>
            </p:nvSpPr>
            <p:spPr>
              <a:xfrm>
                <a:off x="8164659" y="2161499"/>
                <a:ext cx="3831738" cy="9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Dilated rate (r) = </a:t>
                </a:r>
                <a:r>
                  <a:rPr lang="en-US" altLang="zh-TW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original kernel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3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Dilated Kernel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−1)+1)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b="1" i="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7</m:t>
                        </m:r>
                      </m:e>
                      <m:sup>
                        <m:r>
                          <a:rPr lang="en-US" altLang="zh-TW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endParaRPr lang="zh-TW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AA993E-81D7-48ED-9D8D-8CD2663A9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659" y="2161499"/>
                <a:ext cx="3831738" cy="929550"/>
              </a:xfrm>
              <a:prstGeom prst="rect">
                <a:avLst/>
              </a:prstGeom>
              <a:blipFill>
                <a:blip r:embed="rId10"/>
                <a:stretch>
                  <a:fillRect l="-795" t="-3947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B5797207-5B37-41ED-9F3E-8B9B4EF52C14}"/>
              </a:ext>
            </a:extLst>
          </p:cNvPr>
          <p:cNvSpPr txBox="1"/>
          <p:nvPr/>
        </p:nvSpPr>
        <p:spPr>
          <a:xfrm>
            <a:off x="1881184" y="61971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B725989-4E26-4ED7-81FD-15598682AF54}"/>
              </a:ext>
            </a:extLst>
          </p:cNvPr>
          <p:cNvSpPr txBox="1"/>
          <p:nvPr/>
        </p:nvSpPr>
        <p:spPr>
          <a:xfrm>
            <a:off x="5877831" y="619716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66FAE82-5D19-41A7-846F-4239B7919E0F}"/>
              </a:ext>
            </a:extLst>
          </p:cNvPr>
          <p:cNvSpPr txBox="1"/>
          <p:nvPr/>
        </p:nvSpPr>
        <p:spPr>
          <a:xfrm>
            <a:off x="9842418" y="6197166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266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箭號: 上彎 16">
            <a:extLst>
              <a:ext uri="{FF2B5EF4-FFF2-40B4-BE49-F238E27FC236}">
                <a16:creationId xmlns:a16="http://schemas.microsoft.com/office/drawing/2014/main" id="{B7A9761D-455C-43EE-9955-3F7DE3063A45}"/>
              </a:ext>
            </a:extLst>
          </p:cNvPr>
          <p:cNvSpPr/>
          <p:nvPr/>
        </p:nvSpPr>
        <p:spPr>
          <a:xfrm rot="5400000">
            <a:off x="3649769" y="754558"/>
            <a:ext cx="434471" cy="1381509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9D6B333-F7A9-4DA7-A3FD-60B99FC07304}"/>
              </a:ext>
            </a:extLst>
          </p:cNvPr>
          <p:cNvSpPr/>
          <p:nvPr/>
        </p:nvSpPr>
        <p:spPr>
          <a:xfrm>
            <a:off x="4557760" y="1318665"/>
            <a:ext cx="3076479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DABNet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資料庫圖表 35">
            <a:extLst>
              <a:ext uri="{FF2B5EF4-FFF2-40B4-BE49-F238E27FC236}">
                <a16:creationId xmlns:a16="http://schemas.microsoft.com/office/drawing/2014/main" id="{27BA2E7D-D332-4FA0-9F88-EB825B7F989A}"/>
              </a:ext>
            </a:extLst>
          </p:cNvPr>
          <p:cNvGraphicFramePr/>
          <p:nvPr/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9" name="文字方塊 238">
            <a:extLst>
              <a:ext uri="{FF2B5EF4-FFF2-40B4-BE49-F238E27FC236}">
                <a16:creationId xmlns:a16="http://schemas.microsoft.com/office/drawing/2014/main" id="{A3C81752-163C-4C98-B17C-03F682D6C042}"/>
              </a:ext>
            </a:extLst>
          </p:cNvPr>
          <p:cNvSpPr txBox="1"/>
          <p:nvPr/>
        </p:nvSpPr>
        <p:spPr>
          <a:xfrm>
            <a:off x="802074" y="6118090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(a)</a:t>
            </a:r>
            <a:r>
              <a:rPr lang="en-US" altLang="zh-TW" dirty="0" err="1"/>
              <a:t>ResNet</a:t>
            </a:r>
            <a:r>
              <a:rPr lang="en-US" altLang="zh-TW" dirty="0"/>
              <a:t> bottleneck</a:t>
            </a:r>
            <a:endParaRPr lang="zh-TW" altLang="en-US" dirty="0"/>
          </a:p>
        </p:txBody>
      </p:sp>
      <p:sp>
        <p:nvSpPr>
          <p:cNvPr id="240" name="文字方塊 239">
            <a:extLst>
              <a:ext uri="{FF2B5EF4-FFF2-40B4-BE49-F238E27FC236}">
                <a16:creationId xmlns:a16="http://schemas.microsoft.com/office/drawing/2014/main" id="{57017C13-AB5F-4274-B5F6-0AA2A2A067EF}"/>
              </a:ext>
            </a:extLst>
          </p:cNvPr>
          <p:cNvSpPr txBox="1"/>
          <p:nvPr/>
        </p:nvSpPr>
        <p:spPr>
          <a:xfrm>
            <a:off x="3252176" y="6118090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(b)</a:t>
            </a:r>
            <a:r>
              <a:rPr lang="en-US" altLang="zh-TW" dirty="0" err="1"/>
              <a:t>ERFNet</a:t>
            </a:r>
            <a:r>
              <a:rPr lang="en-US" altLang="zh-TW" dirty="0"/>
              <a:t> non-bottleneck-1D</a:t>
            </a:r>
            <a:endParaRPr lang="zh-TW" altLang="en-US" dirty="0"/>
          </a:p>
        </p:txBody>
      </p:sp>
      <p:sp>
        <p:nvSpPr>
          <p:cNvPr id="242" name="文字方塊 241">
            <a:extLst>
              <a:ext uri="{FF2B5EF4-FFF2-40B4-BE49-F238E27FC236}">
                <a16:creationId xmlns:a16="http://schemas.microsoft.com/office/drawing/2014/main" id="{0ED993E1-9B4B-43E9-A2B4-B870F39A1D8E}"/>
              </a:ext>
            </a:extLst>
          </p:cNvPr>
          <p:cNvSpPr txBox="1"/>
          <p:nvPr/>
        </p:nvSpPr>
        <p:spPr>
          <a:xfrm>
            <a:off x="6668651" y="6118090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(c) DAB module</a:t>
            </a:r>
            <a:endParaRPr lang="zh-TW" altLang="en-US" dirty="0"/>
          </a:p>
        </p:txBody>
      </p:sp>
      <p:grpSp>
        <p:nvGrpSpPr>
          <p:cNvPr id="341" name="群組 340">
            <a:extLst>
              <a:ext uri="{FF2B5EF4-FFF2-40B4-BE49-F238E27FC236}">
                <a16:creationId xmlns:a16="http://schemas.microsoft.com/office/drawing/2014/main" id="{F04F9949-6C1A-4A16-A79D-83A22D9D8914}"/>
              </a:ext>
            </a:extLst>
          </p:cNvPr>
          <p:cNvGrpSpPr/>
          <p:nvPr/>
        </p:nvGrpSpPr>
        <p:grpSpPr>
          <a:xfrm>
            <a:off x="9461611" y="2731872"/>
            <a:ext cx="2538376" cy="3302651"/>
            <a:chOff x="9461611" y="2731872"/>
            <a:chExt cx="2538376" cy="3302651"/>
          </a:xfrm>
        </p:grpSpPr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1F4F3D82-F90F-47FE-96CC-380E97AF9D1D}"/>
                </a:ext>
              </a:extLst>
            </p:cNvPr>
            <p:cNvSpPr txBox="1"/>
            <p:nvPr/>
          </p:nvSpPr>
          <p:spPr>
            <a:xfrm>
              <a:off x="9461611" y="3603393"/>
              <a:ext cx="621146" cy="338554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0C5B32A0-2C91-4778-BCE9-1264A7FACFD8}"/>
                </a:ext>
              </a:extLst>
            </p:cNvPr>
            <p:cNvSpPr txBox="1"/>
            <p:nvPr/>
          </p:nvSpPr>
          <p:spPr>
            <a:xfrm>
              <a:off x="9461611" y="2816451"/>
              <a:ext cx="621146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1C23B420-5BC8-487F-83CC-0E5DB601E42C}"/>
                </a:ext>
              </a:extLst>
            </p:cNvPr>
            <p:cNvSpPr txBox="1"/>
            <p:nvPr/>
          </p:nvSpPr>
          <p:spPr>
            <a:xfrm>
              <a:off x="9461611" y="4353038"/>
              <a:ext cx="621146" cy="338554"/>
            </a:xfrm>
            <a:prstGeom prst="rect">
              <a:avLst/>
            </a:prstGeom>
            <a:solidFill>
              <a:srgbClr val="FFFFA7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文字方塊 242">
              <a:extLst>
                <a:ext uri="{FF2B5EF4-FFF2-40B4-BE49-F238E27FC236}">
                  <a16:creationId xmlns:a16="http://schemas.microsoft.com/office/drawing/2014/main" id="{3CA7CD4B-0634-474E-97F1-1506E27E6D81}"/>
                </a:ext>
              </a:extLst>
            </p:cNvPr>
            <p:cNvSpPr txBox="1"/>
            <p:nvPr/>
          </p:nvSpPr>
          <p:spPr>
            <a:xfrm>
              <a:off x="10425297" y="2731872"/>
              <a:ext cx="12570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Standard </a:t>
              </a:r>
            </a:p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convolution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文字方塊 243">
              <a:extLst>
                <a:ext uri="{FF2B5EF4-FFF2-40B4-BE49-F238E27FC236}">
                  <a16:creationId xmlns:a16="http://schemas.microsoft.com/office/drawing/2014/main" id="{4E6A15D1-9689-456C-AAB9-0D6FAE6CA519}"/>
                </a:ext>
              </a:extLst>
            </p:cNvPr>
            <p:cNvSpPr txBox="1"/>
            <p:nvPr/>
          </p:nvSpPr>
          <p:spPr>
            <a:xfrm>
              <a:off x="10425297" y="3560337"/>
              <a:ext cx="12570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Depth-wise</a:t>
              </a:r>
            </a:p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convolution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文字方塊 244">
              <a:extLst>
                <a:ext uri="{FF2B5EF4-FFF2-40B4-BE49-F238E27FC236}">
                  <a16:creationId xmlns:a16="http://schemas.microsoft.com/office/drawing/2014/main" id="{2CFE5CE6-2B54-48B4-BCF4-00DEB0D95C28}"/>
                </a:ext>
              </a:extLst>
            </p:cNvPr>
            <p:cNvSpPr txBox="1"/>
            <p:nvPr/>
          </p:nvSpPr>
          <p:spPr>
            <a:xfrm>
              <a:off x="10061636" y="4332888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Depth-wise Dilated</a:t>
              </a:r>
            </a:p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convolution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文字方塊 245">
              <a:extLst>
                <a:ext uri="{FF2B5EF4-FFF2-40B4-BE49-F238E27FC236}">
                  <a16:creationId xmlns:a16="http://schemas.microsoft.com/office/drawing/2014/main" id="{87A134FF-2958-472A-8B2F-9122E49FFE29}"/>
                </a:ext>
              </a:extLst>
            </p:cNvPr>
            <p:cNvSpPr txBox="1"/>
            <p:nvPr/>
          </p:nvSpPr>
          <p:spPr>
            <a:xfrm>
              <a:off x="9578956" y="566519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W</a:t>
              </a:r>
              <a:endParaRPr lang="zh-TW" altLang="en-US" dirty="0"/>
            </a:p>
          </p:txBody>
        </p:sp>
        <p:sp>
          <p:nvSpPr>
            <p:cNvPr id="247" name="文字方塊 246">
              <a:extLst>
                <a:ext uri="{FF2B5EF4-FFF2-40B4-BE49-F238E27FC236}">
                  <a16:creationId xmlns:a16="http://schemas.microsoft.com/office/drawing/2014/main" id="{A53453AB-398C-4E75-9A51-28A39B966259}"/>
                </a:ext>
              </a:extLst>
            </p:cNvPr>
            <p:cNvSpPr txBox="1"/>
            <p:nvPr/>
          </p:nvSpPr>
          <p:spPr>
            <a:xfrm>
              <a:off x="10672457" y="5102683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文字方塊 247">
              <a:extLst>
                <a:ext uri="{FF2B5EF4-FFF2-40B4-BE49-F238E27FC236}">
                  <a16:creationId xmlns:a16="http://schemas.microsoft.com/office/drawing/2014/main" id="{5CCE0427-0CF8-44F0-851A-A00893B359CE}"/>
                </a:ext>
              </a:extLst>
            </p:cNvPr>
            <p:cNvSpPr txBox="1"/>
            <p:nvPr/>
          </p:nvSpPr>
          <p:spPr>
            <a:xfrm>
              <a:off x="10115671" y="5680580"/>
              <a:ext cx="1710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Output Channels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81" name="群組 280">
              <a:extLst>
                <a:ext uri="{FF2B5EF4-FFF2-40B4-BE49-F238E27FC236}">
                  <a16:creationId xmlns:a16="http://schemas.microsoft.com/office/drawing/2014/main" id="{4C665017-E8DD-486F-A6B5-4DDAF0CE2D93}"/>
                </a:ext>
              </a:extLst>
            </p:cNvPr>
            <p:cNvGrpSpPr/>
            <p:nvPr/>
          </p:nvGrpSpPr>
          <p:grpSpPr>
            <a:xfrm>
              <a:off x="9602908" y="5102683"/>
              <a:ext cx="338551" cy="338551"/>
              <a:chOff x="8055251" y="5674453"/>
              <a:chExt cx="338551" cy="338551"/>
            </a:xfrm>
          </p:grpSpPr>
          <p:sp>
            <p:nvSpPr>
              <p:cNvPr id="265" name="橢圓 264">
                <a:extLst>
                  <a:ext uri="{FF2B5EF4-FFF2-40B4-BE49-F238E27FC236}">
                    <a16:creationId xmlns:a16="http://schemas.microsoft.com/office/drawing/2014/main" id="{93B6232E-BD82-49E6-B1A1-4072996D8284}"/>
                  </a:ext>
                </a:extLst>
              </p:cNvPr>
              <p:cNvSpPr/>
              <p:nvPr/>
            </p:nvSpPr>
            <p:spPr>
              <a:xfrm>
                <a:off x="8055251" y="5674453"/>
                <a:ext cx="338551" cy="33855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66" name="直線接點 265">
                <a:extLst>
                  <a:ext uri="{FF2B5EF4-FFF2-40B4-BE49-F238E27FC236}">
                    <a16:creationId xmlns:a16="http://schemas.microsoft.com/office/drawing/2014/main" id="{8B722690-E957-45BE-A5D2-FF7D79FEE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6763" y="5851455"/>
                <a:ext cx="230909" cy="0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直線接點 266">
                <a:extLst>
                  <a:ext uri="{FF2B5EF4-FFF2-40B4-BE49-F238E27FC236}">
                    <a16:creationId xmlns:a16="http://schemas.microsoft.com/office/drawing/2014/main" id="{3914CC7A-65EE-4822-9203-32C8BD018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24527" y="5735429"/>
                <a:ext cx="0" cy="232052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8" name="群組 337">
            <a:extLst>
              <a:ext uri="{FF2B5EF4-FFF2-40B4-BE49-F238E27FC236}">
                <a16:creationId xmlns:a16="http://schemas.microsoft.com/office/drawing/2014/main" id="{2CE30B00-3400-446B-AF16-93FBCE2F5217}"/>
              </a:ext>
            </a:extLst>
          </p:cNvPr>
          <p:cNvGrpSpPr/>
          <p:nvPr/>
        </p:nvGrpSpPr>
        <p:grpSpPr>
          <a:xfrm>
            <a:off x="648383" y="2253398"/>
            <a:ext cx="1862439" cy="3540412"/>
            <a:chOff x="648383" y="2253398"/>
            <a:chExt cx="1862439" cy="3540412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763A4ED-D08B-4CB6-93C0-BCDF2C7B0E23}"/>
                </a:ext>
              </a:extLst>
            </p:cNvPr>
            <p:cNvSpPr txBox="1"/>
            <p:nvPr/>
          </p:nvSpPr>
          <p:spPr>
            <a:xfrm>
              <a:off x="1244555" y="2747542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1x1, W/4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BC63EF1-F76B-4458-85EB-3B6AC4D10821}"/>
                </a:ext>
              </a:extLst>
            </p:cNvPr>
            <p:cNvSpPr txBox="1"/>
            <p:nvPr/>
          </p:nvSpPr>
          <p:spPr>
            <a:xfrm>
              <a:off x="1244555" y="4324343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1x1, W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2BAF001-7F2B-4218-8A75-C7D8B84BC3C0}"/>
                </a:ext>
              </a:extLst>
            </p:cNvPr>
            <p:cNvSpPr txBox="1"/>
            <p:nvPr/>
          </p:nvSpPr>
          <p:spPr>
            <a:xfrm>
              <a:off x="1244555" y="3536825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3x3, W/4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55C00C28-5719-4F75-BE65-DA28A5268674}"/>
                </a:ext>
              </a:extLst>
            </p:cNvPr>
            <p:cNvCxnSpPr>
              <a:cxnSpLocks/>
              <a:stCxn id="20" idx="2"/>
              <a:endCxn id="24" idx="0"/>
            </p:cNvCxnSpPr>
            <p:nvPr/>
          </p:nvCxnSpPr>
          <p:spPr>
            <a:xfrm>
              <a:off x="1747937" y="3086096"/>
              <a:ext cx="0" cy="4507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D1029742-F3E4-420B-9B5A-5E0279CC940A}"/>
                </a:ext>
              </a:extLst>
            </p:cNvPr>
            <p:cNvCxnSpPr>
              <a:cxnSpLocks/>
              <a:stCxn id="24" idx="2"/>
              <a:endCxn id="21" idx="0"/>
            </p:cNvCxnSpPr>
            <p:nvPr/>
          </p:nvCxnSpPr>
          <p:spPr>
            <a:xfrm>
              <a:off x="1747937" y="3875379"/>
              <a:ext cx="0" cy="4489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B50E67A-222E-4A2D-9808-278D4FC7A325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1747937" y="2253398"/>
              <a:ext cx="0" cy="494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75B48257-3968-4A68-A55A-9145982F46FD}"/>
                </a:ext>
              </a:extLst>
            </p:cNvPr>
            <p:cNvGrpSpPr/>
            <p:nvPr/>
          </p:nvGrpSpPr>
          <p:grpSpPr>
            <a:xfrm>
              <a:off x="1743317" y="2439063"/>
              <a:ext cx="762000" cy="2771460"/>
              <a:chOff x="1122218" y="2484582"/>
              <a:chExt cx="762000" cy="2771460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6B08B6CF-E9CB-4C45-A7DD-8E7543A31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8" y="2484582"/>
                <a:ext cx="76200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D6734E8C-6CDC-4D35-91E5-3B72111CB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4218" y="2484582"/>
                <a:ext cx="0" cy="27714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BBE45162-8C56-4EAC-A54E-C7C5C8F23861}"/>
                </a:ext>
              </a:extLst>
            </p:cNvPr>
            <p:cNvCxnSpPr>
              <a:cxnSpLocks/>
              <a:endCxn id="61" idx="6"/>
            </p:cNvCxnSpPr>
            <p:nvPr/>
          </p:nvCxnSpPr>
          <p:spPr>
            <a:xfrm flipH="1">
              <a:off x="1912592" y="5202797"/>
              <a:ext cx="5982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1" name="群組 270">
              <a:extLst>
                <a:ext uri="{FF2B5EF4-FFF2-40B4-BE49-F238E27FC236}">
                  <a16:creationId xmlns:a16="http://schemas.microsoft.com/office/drawing/2014/main" id="{50830800-D220-4F97-8FFD-BD50A1F95D1C}"/>
                </a:ext>
              </a:extLst>
            </p:cNvPr>
            <p:cNvGrpSpPr/>
            <p:nvPr/>
          </p:nvGrpSpPr>
          <p:grpSpPr>
            <a:xfrm>
              <a:off x="1574041" y="5033521"/>
              <a:ext cx="338551" cy="338551"/>
              <a:chOff x="1574041" y="5033521"/>
              <a:chExt cx="338551" cy="338551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61EE76CC-56DF-4C90-B711-991F9FC0C9C7}"/>
                  </a:ext>
                </a:extLst>
              </p:cNvPr>
              <p:cNvSpPr/>
              <p:nvPr/>
            </p:nvSpPr>
            <p:spPr>
              <a:xfrm>
                <a:off x="1574041" y="5033521"/>
                <a:ext cx="338551" cy="33855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D3B76AAE-5F77-4F9D-A543-CDFDC23B3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5553" y="5210523"/>
                <a:ext cx="230909" cy="0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E135A5DF-9E7A-4613-B806-DEC89BFB51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4081" y="5086771"/>
                <a:ext cx="0" cy="232052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ED120324-8EF9-4634-A7C6-ABF8A36E1340}"/>
                </a:ext>
              </a:extLst>
            </p:cNvPr>
            <p:cNvCxnSpPr>
              <a:cxnSpLocks/>
              <a:stCxn id="21" idx="2"/>
              <a:endCxn id="61" idx="0"/>
            </p:cNvCxnSpPr>
            <p:nvPr/>
          </p:nvCxnSpPr>
          <p:spPr>
            <a:xfrm flipH="1">
              <a:off x="1743317" y="4662897"/>
              <a:ext cx="4620" cy="370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80D83F1D-8A64-4975-85BA-24B965AF37EE}"/>
                </a:ext>
              </a:extLst>
            </p:cNvPr>
            <p:cNvCxnSpPr>
              <a:cxnSpLocks/>
              <a:stCxn id="61" idx="4"/>
            </p:cNvCxnSpPr>
            <p:nvPr/>
          </p:nvCxnSpPr>
          <p:spPr>
            <a:xfrm>
              <a:off x="1743317" y="5372072"/>
              <a:ext cx="0" cy="4217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0" name="文字方塊 289">
              <a:extLst>
                <a:ext uri="{FF2B5EF4-FFF2-40B4-BE49-F238E27FC236}">
                  <a16:creationId xmlns:a16="http://schemas.microsoft.com/office/drawing/2014/main" id="{ECEA800C-CE0B-4B9E-BEBF-5B538EDD1E84}"/>
                </a:ext>
              </a:extLst>
            </p:cNvPr>
            <p:cNvSpPr txBox="1"/>
            <p:nvPr/>
          </p:nvSpPr>
          <p:spPr>
            <a:xfrm>
              <a:off x="661140" y="3166877"/>
              <a:ext cx="1096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文字方塊 291">
              <a:extLst>
                <a:ext uri="{FF2B5EF4-FFF2-40B4-BE49-F238E27FC236}">
                  <a16:creationId xmlns:a16="http://schemas.microsoft.com/office/drawing/2014/main" id="{4FD32D79-B664-44E4-8FB1-10202987B7EF}"/>
                </a:ext>
              </a:extLst>
            </p:cNvPr>
            <p:cNvSpPr txBox="1"/>
            <p:nvPr/>
          </p:nvSpPr>
          <p:spPr>
            <a:xfrm>
              <a:off x="1287645" y="4676338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文字方塊 293">
              <a:extLst>
                <a:ext uri="{FF2B5EF4-FFF2-40B4-BE49-F238E27FC236}">
                  <a16:creationId xmlns:a16="http://schemas.microsoft.com/office/drawing/2014/main" id="{7E7262DA-B92E-425C-9905-664F80F0D40D}"/>
                </a:ext>
              </a:extLst>
            </p:cNvPr>
            <p:cNvSpPr txBox="1"/>
            <p:nvPr/>
          </p:nvSpPr>
          <p:spPr>
            <a:xfrm>
              <a:off x="648383" y="3938226"/>
              <a:ext cx="1096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文字方塊 298">
              <a:extLst>
                <a:ext uri="{FF2B5EF4-FFF2-40B4-BE49-F238E27FC236}">
                  <a16:creationId xmlns:a16="http://schemas.microsoft.com/office/drawing/2014/main" id="{6EC77AFC-00AF-45EA-9D59-836EF394230F}"/>
                </a:ext>
              </a:extLst>
            </p:cNvPr>
            <p:cNvSpPr txBox="1"/>
            <p:nvPr/>
          </p:nvSpPr>
          <p:spPr>
            <a:xfrm>
              <a:off x="1104812" y="541468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9" name="群組 338">
            <a:extLst>
              <a:ext uri="{FF2B5EF4-FFF2-40B4-BE49-F238E27FC236}">
                <a16:creationId xmlns:a16="http://schemas.microsoft.com/office/drawing/2014/main" id="{81EF1F8D-8F91-4261-B0F9-5949C10D4987}"/>
              </a:ext>
            </a:extLst>
          </p:cNvPr>
          <p:cNvGrpSpPr/>
          <p:nvPr/>
        </p:nvGrpSpPr>
        <p:grpSpPr>
          <a:xfrm>
            <a:off x="3340082" y="2204772"/>
            <a:ext cx="1886796" cy="3715737"/>
            <a:chOff x="3340082" y="2204772"/>
            <a:chExt cx="1886796" cy="3715737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D99FB854-F505-4487-B3B1-B623D5881FA9}"/>
                </a:ext>
              </a:extLst>
            </p:cNvPr>
            <p:cNvSpPr txBox="1"/>
            <p:nvPr/>
          </p:nvSpPr>
          <p:spPr>
            <a:xfrm>
              <a:off x="3951371" y="2698916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3x1, W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610A2DF1-AD77-4AAD-98A0-275C1A53F54F}"/>
                </a:ext>
              </a:extLst>
            </p:cNvPr>
            <p:cNvSpPr txBox="1"/>
            <p:nvPr/>
          </p:nvSpPr>
          <p:spPr>
            <a:xfrm>
              <a:off x="3951371" y="3937163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3x1, W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23886908-CC63-4442-8645-CB48A004D251}"/>
                </a:ext>
              </a:extLst>
            </p:cNvPr>
            <p:cNvSpPr txBox="1"/>
            <p:nvPr/>
          </p:nvSpPr>
          <p:spPr>
            <a:xfrm>
              <a:off x="3951371" y="4559387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1x3, W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56DDD79-9338-482B-BCC5-4484B444EC16}"/>
                </a:ext>
              </a:extLst>
            </p:cNvPr>
            <p:cNvSpPr txBox="1"/>
            <p:nvPr/>
          </p:nvSpPr>
          <p:spPr>
            <a:xfrm>
              <a:off x="3951371" y="3319373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1x3, W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9" name="直線單箭頭接點 138">
              <a:extLst>
                <a:ext uri="{FF2B5EF4-FFF2-40B4-BE49-F238E27FC236}">
                  <a16:creationId xmlns:a16="http://schemas.microsoft.com/office/drawing/2014/main" id="{FCD3D56B-2CA8-4009-B4E5-37F9B6E9AC39}"/>
                </a:ext>
              </a:extLst>
            </p:cNvPr>
            <p:cNvCxnSpPr>
              <a:cxnSpLocks/>
            </p:cNvCxnSpPr>
            <p:nvPr/>
          </p:nvCxnSpPr>
          <p:spPr>
            <a:xfrm>
              <a:off x="4463992" y="2204772"/>
              <a:ext cx="0" cy="494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E302CB35-E201-4670-8047-CBE4246BB96E}"/>
                </a:ext>
              </a:extLst>
            </p:cNvPr>
            <p:cNvGrpSpPr/>
            <p:nvPr/>
          </p:nvGrpSpPr>
          <p:grpSpPr>
            <a:xfrm>
              <a:off x="4459372" y="2390437"/>
              <a:ext cx="762000" cy="2968176"/>
              <a:chOff x="1122218" y="2484582"/>
              <a:chExt cx="762000" cy="2771460"/>
            </a:xfrm>
          </p:grpSpPr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AF2DDA7B-8FE4-47D6-9A3D-DFC541416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8" y="2484582"/>
                <a:ext cx="762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8AB769E6-9FF3-4808-B0C7-DC155F546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4218" y="2484582"/>
                <a:ext cx="0" cy="2771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F5F45F87-2962-4189-9DE5-E3C51411E348}"/>
                </a:ext>
              </a:extLst>
            </p:cNvPr>
            <p:cNvCxnSpPr>
              <a:cxnSpLocks/>
              <a:endCxn id="257" idx="6"/>
            </p:cNvCxnSpPr>
            <p:nvPr/>
          </p:nvCxnSpPr>
          <p:spPr>
            <a:xfrm flipH="1">
              <a:off x="4623080" y="5350887"/>
              <a:ext cx="603798" cy="9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直線單箭頭接點 147">
              <a:extLst>
                <a:ext uri="{FF2B5EF4-FFF2-40B4-BE49-F238E27FC236}">
                  <a16:creationId xmlns:a16="http://schemas.microsoft.com/office/drawing/2014/main" id="{C6E66CC3-2F7A-402F-9F97-D186DC478F08}"/>
                </a:ext>
              </a:extLst>
            </p:cNvPr>
            <p:cNvCxnSpPr>
              <a:cxnSpLocks/>
              <a:stCxn id="25" idx="2"/>
              <a:endCxn id="28" idx="0"/>
            </p:cNvCxnSpPr>
            <p:nvPr/>
          </p:nvCxnSpPr>
          <p:spPr>
            <a:xfrm>
              <a:off x="4454753" y="3037470"/>
              <a:ext cx="0" cy="281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直線單箭頭接點 151">
              <a:extLst>
                <a:ext uri="{FF2B5EF4-FFF2-40B4-BE49-F238E27FC236}">
                  <a16:creationId xmlns:a16="http://schemas.microsoft.com/office/drawing/2014/main" id="{79C0CAEA-BEC8-4E2A-BC2F-6A5CB6C80D29}"/>
                </a:ext>
              </a:extLst>
            </p:cNvPr>
            <p:cNvCxnSpPr>
              <a:cxnSpLocks/>
              <a:stCxn id="28" idx="2"/>
              <a:endCxn id="26" idx="0"/>
            </p:cNvCxnSpPr>
            <p:nvPr/>
          </p:nvCxnSpPr>
          <p:spPr>
            <a:xfrm>
              <a:off x="4454753" y="3657927"/>
              <a:ext cx="0" cy="279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直線單箭頭接點 152">
              <a:extLst>
                <a:ext uri="{FF2B5EF4-FFF2-40B4-BE49-F238E27FC236}">
                  <a16:creationId xmlns:a16="http://schemas.microsoft.com/office/drawing/2014/main" id="{9E8DCC08-CF51-4F11-A746-CED322282D5D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4454753" y="4275717"/>
              <a:ext cx="0" cy="2836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直線單箭頭接點 153">
              <a:extLst>
                <a:ext uri="{FF2B5EF4-FFF2-40B4-BE49-F238E27FC236}">
                  <a16:creationId xmlns:a16="http://schemas.microsoft.com/office/drawing/2014/main" id="{6DAA0339-07EE-496F-B49B-9F1280315A05}"/>
                </a:ext>
              </a:extLst>
            </p:cNvPr>
            <p:cNvCxnSpPr>
              <a:cxnSpLocks/>
              <a:stCxn id="27" idx="2"/>
              <a:endCxn id="257" idx="0"/>
            </p:cNvCxnSpPr>
            <p:nvPr/>
          </p:nvCxnSpPr>
          <p:spPr>
            <a:xfrm flipH="1">
              <a:off x="4453805" y="4897941"/>
              <a:ext cx="948" cy="2931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A6DBE6D1-8A35-4BF8-ACA5-F1D4DB1C8A3F}"/>
                </a:ext>
              </a:extLst>
            </p:cNvPr>
            <p:cNvCxnSpPr>
              <a:cxnSpLocks/>
              <a:stCxn id="257" idx="4"/>
            </p:cNvCxnSpPr>
            <p:nvPr/>
          </p:nvCxnSpPr>
          <p:spPr>
            <a:xfrm>
              <a:off x="4453805" y="5529640"/>
              <a:ext cx="0" cy="39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5" name="群組 274">
              <a:extLst>
                <a:ext uri="{FF2B5EF4-FFF2-40B4-BE49-F238E27FC236}">
                  <a16:creationId xmlns:a16="http://schemas.microsoft.com/office/drawing/2014/main" id="{EEC5BD09-1024-4808-99ED-77503AD53780}"/>
                </a:ext>
              </a:extLst>
            </p:cNvPr>
            <p:cNvGrpSpPr/>
            <p:nvPr/>
          </p:nvGrpSpPr>
          <p:grpSpPr>
            <a:xfrm>
              <a:off x="4284529" y="5191089"/>
              <a:ext cx="338551" cy="338551"/>
              <a:chOff x="3682803" y="5575563"/>
              <a:chExt cx="338551" cy="338551"/>
            </a:xfrm>
          </p:grpSpPr>
          <p:sp>
            <p:nvSpPr>
              <p:cNvPr id="257" name="橢圓 256">
                <a:extLst>
                  <a:ext uri="{FF2B5EF4-FFF2-40B4-BE49-F238E27FC236}">
                    <a16:creationId xmlns:a16="http://schemas.microsoft.com/office/drawing/2014/main" id="{10FA6706-85DD-4935-AEEF-A869203EB822}"/>
                  </a:ext>
                </a:extLst>
              </p:cNvPr>
              <p:cNvSpPr/>
              <p:nvPr/>
            </p:nvSpPr>
            <p:spPr>
              <a:xfrm>
                <a:off x="3682803" y="5575563"/>
                <a:ext cx="338551" cy="33855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58" name="直線接點 257">
                <a:extLst>
                  <a:ext uri="{FF2B5EF4-FFF2-40B4-BE49-F238E27FC236}">
                    <a16:creationId xmlns:a16="http://schemas.microsoft.com/office/drawing/2014/main" id="{7B677212-B876-4CA2-8B25-2BA1E754A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4315" y="5752565"/>
                <a:ext cx="230909" cy="0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線接點 258">
                <a:extLst>
                  <a:ext uri="{FF2B5EF4-FFF2-40B4-BE49-F238E27FC236}">
                    <a16:creationId xmlns:a16="http://schemas.microsoft.com/office/drawing/2014/main" id="{A6B21E3F-CBAE-421D-AD69-9D1FCAB404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2079" y="5636539"/>
                <a:ext cx="0" cy="232052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5" name="文字方塊 294">
              <a:extLst>
                <a:ext uri="{FF2B5EF4-FFF2-40B4-BE49-F238E27FC236}">
                  <a16:creationId xmlns:a16="http://schemas.microsoft.com/office/drawing/2014/main" id="{DDD7CCB5-EF66-4BAE-ACBB-0156635DBC5A}"/>
                </a:ext>
              </a:extLst>
            </p:cNvPr>
            <p:cNvSpPr txBox="1"/>
            <p:nvPr/>
          </p:nvSpPr>
          <p:spPr>
            <a:xfrm>
              <a:off x="3340082" y="3639130"/>
              <a:ext cx="1096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文字方塊 295">
              <a:extLst>
                <a:ext uri="{FF2B5EF4-FFF2-40B4-BE49-F238E27FC236}">
                  <a16:creationId xmlns:a16="http://schemas.microsoft.com/office/drawing/2014/main" id="{68344E7E-14A9-4020-89CD-33BD8EDF4938}"/>
                </a:ext>
              </a:extLst>
            </p:cNvPr>
            <p:cNvSpPr txBox="1"/>
            <p:nvPr/>
          </p:nvSpPr>
          <p:spPr>
            <a:xfrm>
              <a:off x="3790650" y="3008929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文字方塊 296">
              <a:extLst>
                <a:ext uri="{FF2B5EF4-FFF2-40B4-BE49-F238E27FC236}">
                  <a16:creationId xmlns:a16="http://schemas.microsoft.com/office/drawing/2014/main" id="{2E9FDBEA-CEBC-439C-8F0E-DA3822064552}"/>
                </a:ext>
              </a:extLst>
            </p:cNvPr>
            <p:cNvSpPr txBox="1"/>
            <p:nvPr/>
          </p:nvSpPr>
          <p:spPr>
            <a:xfrm>
              <a:off x="3797303" y="4261088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文字方塊 297">
              <a:extLst>
                <a:ext uri="{FF2B5EF4-FFF2-40B4-BE49-F238E27FC236}">
                  <a16:creationId xmlns:a16="http://schemas.microsoft.com/office/drawing/2014/main" id="{A4870D57-1931-4369-8C93-C8B883E2F70E}"/>
                </a:ext>
              </a:extLst>
            </p:cNvPr>
            <p:cNvSpPr txBox="1"/>
            <p:nvPr/>
          </p:nvSpPr>
          <p:spPr>
            <a:xfrm>
              <a:off x="3990925" y="4901809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文字方塊 302">
              <a:extLst>
                <a:ext uri="{FF2B5EF4-FFF2-40B4-BE49-F238E27FC236}">
                  <a16:creationId xmlns:a16="http://schemas.microsoft.com/office/drawing/2014/main" id="{CE824A94-6A99-486A-A91F-28D974CC5F90}"/>
                </a:ext>
              </a:extLst>
            </p:cNvPr>
            <p:cNvSpPr txBox="1"/>
            <p:nvPr/>
          </p:nvSpPr>
          <p:spPr>
            <a:xfrm>
              <a:off x="3797302" y="5511143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76F6AACA-7BFA-4920-819D-932EFCD4A4BF}"/>
              </a:ext>
            </a:extLst>
          </p:cNvPr>
          <p:cNvGrpSpPr/>
          <p:nvPr/>
        </p:nvGrpSpPr>
        <p:grpSpPr>
          <a:xfrm>
            <a:off x="5620205" y="2005522"/>
            <a:ext cx="3310288" cy="4033399"/>
            <a:chOff x="5620205" y="1914525"/>
            <a:chExt cx="3310288" cy="4033399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67BAE4F-3908-403F-8988-87BD88C377D2}"/>
                </a:ext>
              </a:extLst>
            </p:cNvPr>
            <p:cNvSpPr txBox="1"/>
            <p:nvPr/>
          </p:nvSpPr>
          <p:spPr>
            <a:xfrm>
              <a:off x="7001531" y="2434785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3x3, W/2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6D1C766-9380-4FA6-84D5-818C23ABAF06}"/>
                </a:ext>
              </a:extLst>
            </p:cNvPr>
            <p:cNvSpPr txBox="1"/>
            <p:nvPr/>
          </p:nvSpPr>
          <p:spPr>
            <a:xfrm>
              <a:off x="7001531" y="4738130"/>
              <a:ext cx="1006764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1x1, W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9FD95F70-1E3C-4847-9D41-B40C2A615C1B}"/>
                </a:ext>
              </a:extLst>
            </p:cNvPr>
            <p:cNvSpPr txBox="1"/>
            <p:nvPr/>
          </p:nvSpPr>
          <p:spPr>
            <a:xfrm>
              <a:off x="6260314" y="3243475"/>
              <a:ext cx="1006764" cy="338554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3x1, W/2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1E8738B4-12FC-4430-A546-C7461166038A}"/>
                </a:ext>
              </a:extLst>
            </p:cNvPr>
            <p:cNvSpPr txBox="1"/>
            <p:nvPr/>
          </p:nvSpPr>
          <p:spPr>
            <a:xfrm>
              <a:off x="6263975" y="3927232"/>
              <a:ext cx="1006764" cy="338554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1x3, W/2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3CC63B9E-70E5-4C4F-8DEE-F52B7D252CD9}"/>
                </a:ext>
              </a:extLst>
            </p:cNvPr>
            <p:cNvSpPr txBox="1"/>
            <p:nvPr/>
          </p:nvSpPr>
          <p:spPr>
            <a:xfrm>
              <a:off x="7701185" y="3239238"/>
              <a:ext cx="1006764" cy="338554"/>
            </a:xfrm>
            <a:prstGeom prst="rect">
              <a:avLst/>
            </a:prstGeom>
            <a:solidFill>
              <a:srgbClr val="FFFFA7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3x1, W/2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85CD1E85-7367-4BD8-8879-EF2217EC00AF}"/>
                </a:ext>
              </a:extLst>
            </p:cNvPr>
            <p:cNvSpPr txBox="1"/>
            <p:nvPr/>
          </p:nvSpPr>
          <p:spPr>
            <a:xfrm>
              <a:off x="7701185" y="3927232"/>
              <a:ext cx="1006764" cy="338554"/>
            </a:xfrm>
            <a:prstGeom prst="rect">
              <a:avLst/>
            </a:prstGeom>
            <a:solidFill>
              <a:srgbClr val="FFFFA7"/>
            </a:solidFill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1x3, W/2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0" name="直線單箭頭接點 179">
              <a:extLst>
                <a:ext uri="{FF2B5EF4-FFF2-40B4-BE49-F238E27FC236}">
                  <a16:creationId xmlns:a16="http://schemas.microsoft.com/office/drawing/2014/main" id="{43C1BCCA-2C85-4F2D-B73B-33B22BE5459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7504913" y="1914525"/>
              <a:ext cx="0" cy="520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1" name="群組 180">
              <a:extLst>
                <a:ext uri="{FF2B5EF4-FFF2-40B4-BE49-F238E27FC236}">
                  <a16:creationId xmlns:a16="http://schemas.microsoft.com/office/drawing/2014/main" id="{171DF92F-A084-4EB7-B442-F936D2094D9A}"/>
                </a:ext>
              </a:extLst>
            </p:cNvPr>
            <p:cNvGrpSpPr/>
            <p:nvPr/>
          </p:nvGrpSpPr>
          <p:grpSpPr>
            <a:xfrm>
              <a:off x="7502602" y="2061522"/>
              <a:ext cx="1427891" cy="3445226"/>
              <a:chOff x="1122218" y="2484582"/>
              <a:chExt cx="762000" cy="2771460"/>
            </a:xfrm>
          </p:grpSpPr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D7F35B1E-4FE9-41C5-8DCD-E63F55CA55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2218" y="2484582"/>
                <a:ext cx="762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9834F8BB-76EE-4A8B-B6EA-A1E514085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4218" y="2484582"/>
                <a:ext cx="0" cy="2771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4" name="直線單箭頭接點 183">
              <a:extLst>
                <a:ext uri="{FF2B5EF4-FFF2-40B4-BE49-F238E27FC236}">
                  <a16:creationId xmlns:a16="http://schemas.microsoft.com/office/drawing/2014/main" id="{B983D997-C68D-4F3D-B251-B1237FA3C6BD}"/>
                </a:ext>
              </a:extLst>
            </p:cNvPr>
            <p:cNvCxnSpPr>
              <a:cxnSpLocks/>
              <a:endCxn id="262" idx="6"/>
            </p:cNvCxnSpPr>
            <p:nvPr/>
          </p:nvCxnSpPr>
          <p:spPr>
            <a:xfrm flipH="1">
              <a:off x="7679755" y="5509273"/>
              <a:ext cx="1248432" cy="69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直線單箭頭接點 188">
              <a:extLst>
                <a:ext uri="{FF2B5EF4-FFF2-40B4-BE49-F238E27FC236}">
                  <a16:creationId xmlns:a16="http://schemas.microsoft.com/office/drawing/2014/main" id="{3E9FEA9E-5DF5-487F-8C9A-E1CAD34BB0A5}"/>
                </a:ext>
              </a:extLst>
            </p:cNvPr>
            <p:cNvCxnSpPr>
              <a:cxnSpLocks/>
              <a:stCxn id="262" idx="4"/>
            </p:cNvCxnSpPr>
            <p:nvPr/>
          </p:nvCxnSpPr>
          <p:spPr>
            <a:xfrm flipH="1">
              <a:off x="7507222" y="5685501"/>
              <a:ext cx="3258" cy="2624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直線單箭頭接點 192">
              <a:extLst>
                <a:ext uri="{FF2B5EF4-FFF2-40B4-BE49-F238E27FC236}">
                  <a16:creationId xmlns:a16="http://schemas.microsoft.com/office/drawing/2014/main" id="{D7C2BF1E-A054-4F10-A199-D8B5E90EAFAF}"/>
                </a:ext>
              </a:extLst>
            </p:cNvPr>
            <p:cNvCxnSpPr>
              <a:cxnSpLocks/>
              <a:stCxn id="31" idx="2"/>
              <a:endCxn id="37" idx="0"/>
            </p:cNvCxnSpPr>
            <p:nvPr/>
          </p:nvCxnSpPr>
          <p:spPr>
            <a:xfrm>
              <a:off x="6763696" y="3582029"/>
              <a:ext cx="3661" cy="3452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直線單箭頭接點 193">
              <a:extLst>
                <a:ext uri="{FF2B5EF4-FFF2-40B4-BE49-F238E27FC236}">
                  <a16:creationId xmlns:a16="http://schemas.microsoft.com/office/drawing/2014/main" id="{89CD28EC-D6A2-4D01-A1B1-5CE8E4B892E5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8204567" y="3577792"/>
              <a:ext cx="0" cy="3494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直線單箭頭接點 198">
              <a:extLst>
                <a:ext uri="{FF2B5EF4-FFF2-40B4-BE49-F238E27FC236}">
                  <a16:creationId xmlns:a16="http://schemas.microsoft.com/office/drawing/2014/main" id="{44628309-5E57-4882-9979-3BE6C4A4CA47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6763696" y="2975658"/>
              <a:ext cx="746784" cy="267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線單箭頭接點 201">
              <a:extLst>
                <a:ext uri="{FF2B5EF4-FFF2-40B4-BE49-F238E27FC236}">
                  <a16:creationId xmlns:a16="http://schemas.microsoft.com/office/drawing/2014/main" id="{B34242CC-AD2C-488D-B206-0CE354ABBD6E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7489622" y="2978027"/>
              <a:ext cx="714945" cy="2612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線單箭頭接點 205">
              <a:extLst>
                <a:ext uri="{FF2B5EF4-FFF2-40B4-BE49-F238E27FC236}">
                  <a16:creationId xmlns:a16="http://schemas.microsoft.com/office/drawing/2014/main" id="{6E70028C-B465-4FFB-A9DB-4DFCEF80851E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7495663" y="4521433"/>
              <a:ext cx="9250" cy="2166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直線單箭頭接點 211">
              <a:extLst>
                <a:ext uri="{FF2B5EF4-FFF2-40B4-BE49-F238E27FC236}">
                  <a16:creationId xmlns:a16="http://schemas.microsoft.com/office/drawing/2014/main" id="{FCF81C18-2D38-4142-8FE3-9C7D11B0F86B}"/>
                </a:ext>
              </a:extLst>
            </p:cNvPr>
            <p:cNvCxnSpPr>
              <a:cxnSpLocks/>
              <a:stCxn id="19" idx="2"/>
              <a:endCxn id="262" idx="0"/>
            </p:cNvCxnSpPr>
            <p:nvPr/>
          </p:nvCxnSpPr>
          <p:spPr>
            <a:xfrm>
              <a:off x="7504913" y="5076684"/>
              <a:ext cx="5567" cy="270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2" name="群組 281">
              <a:extLst>
                <a:ext uri="{FF2B5EF4-FFF2-40B4-BE49-F238E27FC236}">
                  <a16:creationId xmlns:a16="http://schemas.microsoft.com/office/drawing/2014/main" id="{0F106347-98E4-4DBC-BFA5-2870F176DF6E}"/>
                </a:ext>
              </a:extLst>
            </p:cNvPr>
            <p:cNvGrpSpPr/>
            <p:nvPr/>
          </p:nvGrpSpPr>
          <p:grpSpPr>
            <a:xfrm>
              <a:off x="7341204" y="5346950"/>
              <a:ext cx="338551" cy="338551"/>
              <a:chOff x="5928430" y="5534934"/>
              <a:chExt cx="338551" cy="338551"/>
            </a:xfrm>
          </p:grpSpPr>
          <p:sp>
            <p:nvSpPr>
              <p:cNvPr id="262" name="橢圓 261">
                <a:extLst>
                  <a:ext uri="{FF2B5EF4-FFF2-40B4-BE49-F238E27FC236}">
                    <a16:creationId xmlns:a16="http://schemas.microsoft.com/office/drawing/2014/main" id="{AABA51F1-26F9-4BE0-964F-76195A1D54E5}"/>
                  </a:ext>
                </a:extLst>
              </p:cNvPr>
              <p:cNvSpPr/>
              <p:nvPr/>
            </p:nvSpPr>
            <p:spPr>
              <a:xfrm>
                <a:off x="5928430" y="5534934"/>
                <a:ext cx="338551" cy="33855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63" name="直線接點 262">
                <a:extLst>
                  <a:ext uri="{FF2B5EF4-FFF2-40B4-BE49-F238E27FC236}">
                    <a16:creationId xmlns:a16="http://schemas.microsoft.com/office/drawing/2014/main" id="{567ADFB0-98F9-4312-9669-A6BBA53B1C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9942" y="5711936"/>
                <a:ext cx="230909" cy="0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直線接點 263">
                <a:extLst>
                  <a:ext uri="{FF2B5EF4-FFF2-40B4-BE49-F238E27FC236}">
                    <a16:creationId xmlns:a16="http://schemas.microsoft.com/office/drawing/2014/main" id="{6DAECCFB-B8C9-4840-9134-80B2F0991A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5595910"/>
                <a:ext cx="0" cy="232052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5" name="文字方塊 304">
              <a:extLst>
                <a:ext uri="{FF2B5EF4-FFF2-40B4-BE49-F238E27FC236}">
                  <a16:creationId xmlns:a16="http://schemas.microsoft.com/office/drawing/2014/main" id="{58B44E43-B4B3-45C2-9281-BB2AA3F94A09}"/>
                </a:ext>
              </a:extLst>
            </p:cNvPr>
            <p:cNvSpPr txBox="1"/>
            <p:nvPr/>
          </p:nvSpPr>
          <p:spPr>
            <a:xfrm>
              <a:off x="7048768" y="3565848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文字方塊 305">
              <a:extLst>
                <a:ext uri="{FF2B5EF4-FFF2-40B4-BE49-F238E27FC236}">
                  <a16:creationId xmlns:a16="http://schemas.microsoft.com/office/drawing/2014/main" id="{9618C0CA-0F1D-4CDC-8F77-A67A52FE7AA2}"/>
                </a:ext>
              </a:extLst>
            </p:cNvPr>
            <p:cNvSpPr txBox="1"/>
            <p:nvPr/>
          </p:nvSpPr>
          <p:spPr>
            <a:xfrm>
              <a:off x="5620205" y="3588255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文字方塊 306">
              <a:extLst>
                <a:ext uri="{FF2B5EF4-FFF2-40B4-BE49-F238E27FC236}">
                  <a16:creationId xmlns:a16="http://schemas.microsoft.com/office/drawing/2014/main" id="{B970BE28-7376-4168-960A-0CD23366A18B}"/>
                </a:ext>
              </a:extLst>
            </p:cNvPr>
            <p:cNvSpPr txBox="1"/>
            <p:nvPr/>
          </p:nvSpPr>
          <p:spPr>
            <a:xfrm>
              <a:off x="6329117" y="2740625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1" name="直線接點 310">
              <a:extLst>
                <a:ext uri="{FF2B5EF4-FFF2-40B4-BE49-F238E27FC236}">
                  <a16:creationId xmlns:a16="http://schemas.microsoft.com/office/drawing/2014/main" id="{DD402953-D744-439D-9C08-BEB5F9B6E6B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7502602" y="2773339"/>
              <a:ext cx="2311" cy="202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接點 311">
              <a:extLst>
                <a:ext uri="{FF2B5EF4-FFF2-40B4-BE49-F238E27FC236}">
                  <a16:creationId xmlns:a16="http://schemas.microsoft.com/office/drawing/2014/main" id="{6F56D16D-3C99-4760-8FC7-462EAC479663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>
              <a:off x="6767357" y="4265786"/>
              <a:ext cx="735245" cy="255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線接點 329">
              <a:extLst>
                <a:ext uri="{FF2B5EF4-FFF2-40B4-BE49-F238E27FC236}">
                  <a16:creationId xmlns:a16="http://schemas.microsoft.com/office/drawing/2014/main" id="{9D7D51BD-5AFA-42EA-AEB2-02579E464FE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V="1">
              <a:off x="7502602" y="4265786"/>
              <a:ext cx="701965" cy="255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文字方塊 334">
              <a:extLst>
                <a:ext uri="{FF2B5EF4-FFF2-40B4-BE49-F238E27FC236}">
                  <a16:creationId xmlns:a16="http://schemas.microsoft.com/office/drawing/2014/main" id="{5D4D8617-D8BA-4D36-87CD-06A62E213B6D}"/>
                </a:ext>
              </a:extLst>
            </p:cNvPr>
            <p:cNvSpPr txBox="1"/>
            <p:nvPr/>
          </p:nvSpPr>
          <p:spPr>
            <a:xfrm>
              <a:off x="6303500" y="4463367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D3047E2F-AE86-42CB-B122-9F217E67D04C}"/>
                </a:ext>
              </a:extLst>
            </p:cNvPr>
            <p:cNvSpPr txBox="1"/>
            <p:nvPr/>
          </p:nvSpPr>
          <p:spPr>
            <a:xfrm>
              <a:off x="6337277" y="2054569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Arial" panose="020B0604020202020204" pitchFamily="34" charset="0"/>
                  <a:cs typeface="Arial" panose="020B0604020202020204" pitchFamily="34" charset="0"/>
                </a:rPr>
                <a:t>BN + </a:t>
              </a:r>
              <a:r>
                <a:rPr lang="en-US" altLang="zh-TW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PReLU</a:t>
              </a:r>
              <a:endParaRPr lang="zh-TW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9" name="投影片編號版面配置區 3">
            <a:extLst>
              <a:ext uri="{FF2B5EF4-FFF2-40B4-BE49-F238E27FC236}">
                <a16:creationId xmlns:a16="http://schemas.microsoft.com/office/drawing/2014/main" id="{FC08695D-9853-4B22-8951-4EE9D595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1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hlinkClick r:id="rId3" action="ppaction://hlinksldjump"/>
            <a:extLst>
              <a:ext uri="{FF2B5EF4-FFF2-40B4-BE49-F238E27FC236}">
                <a16:creationId xmlns:a16="http://schemas.microsoft.com/office/drawing/2014/main" id="{56CC740A-B998-49A2-91B9-2620AAC9C613}"/>
              </a:ext>
            </a:extLst>
          </p:cNvPr>
          <p:cNvSpPr/>
          <p:nvPr/>
        </p:nvSpPr>
        <p:spPr>
          <a:xfrm>
            <a:off x="11311128" y="5462060"/>
            <a:ext cx="64008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上彎 16">
            <a:extLst>
              <a:ext uri="{FF2B5EF4-FFF2-40B4-BE49-F238E27FC236}">
                <a16:creationId xmlns:a16="http://schemas.microsoft.com/office/drawing/2014/main" id="{B7A9761D-455C-43EE-9955-3F7DE3063A45}"/>
              </a:ext>
            </a:extLst>
          </p:cNvPr>
          <p:cNvSpPr/>
          <p:nvPr/>
        </p:nvSpPr>
        <p:spPr>
          <a:xfrm rot="5400000">
            <a:off x="3649769" y="754558"/>
            <a:ext cx="434471" cy="1381509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9D6B333-F7A9-4DA7-A3FD-60B99FC07304}"/>
              </a:ext>
            </a:extLst>
          </p:cNvPr>
          <p:cNvSpPr/>
          <p:nvPr/>
        </p:nvSpPr>
        <p:spPr>
          <a:xfrm>
            <a:off x="4557760" y="1318665"/>
            <a:ext cx="3076479" cy="49944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Octave </a:t>
            </a:r>
            <a:r>
              <a:rPr lang="en-US" altLang="zh-TW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Covolution</a:t>
            </a:r>
            <a:endParaRPr lang="zh-TW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6" name="資料庫圖表 35">
            <a:extLst>
              <a:ext uri="{FF2B5EF4-FFF2-40B4-BE49-F238E27FC236}">
                <a16:creationId xmlns:a16="http://schemas.microsoft.com/office/drawing/2014/main" id="{27BA2E7D-D332-4FA0-9F88-EB825B7F989A}"/>
              </a:ext>
            </a:extLst>
          </p:cNvPr>
          <p:cNvGraphicFramePr/>
          <p:nvPr/>
        </p:nvGraphicFramePr>
        <p:xfrm>
          <a:off x="180975" y="18875"/>
          <a:ext cx="11770233" cy="1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CEC92E39-396F-4164-B5B9-6B4FA6203C79}"/>
              </a:ext>
            </a:extLst>
          </p:cNvPr>
          <p:cNvGrpSpPr/>
          <p:nvPr/>
        </p:nvGrpSpPr>
        <p:grpSpPr>
          <a:xfrm>
            <a:off x="547982" y="2074916"/>
            <a:ext cx="11096033" cy="4562993"/>
            <a:chOff x="224935" y="2313170"/>
            <a:chExt cx="10291254" cy="4232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立方體 1">
                  <a:extLst>
                    <a:ext uri="{FF2B5EF4-FFF2-40B4-BE49-F238E27FC236}">
                      <a16:creationId xmlns:a16="http://schemas.microsoft.com/office/drawing/2014/main" id="{F36D656C-F0A0-478A-8CEF-BBC1CA2B86E6}"/>
                    </a:ext>
                  </a:extLst>
                </p:cNvPr>
                <p:cNvSpPr/>
                <p:nvPr/>
              </p:nvSpPr>
              <p:spPr>
                <a:xfrm>
                  <a:off x="1357745" y="2542309"/>
                  <a:ext cx="1274618" cy="1265382"/>
                </a:xfrm>
                <a:prstGeom prst="cube">
                  <a:avLst/>
                </a:prstGeom>
                <a:solidFill>
                  <a:srgbClr val="FFCC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oMath>
                    </m:oMathPara>
                  </a14:m>
                  <a:endParaRPr lang="zh-TW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" name="立方體 1">
                  <a:extLst>
                    <a:ext uri="{FF2B5EF4-FFF2-40B4-BE49-F238E27FC236}">
                      <a16:creationId xmlns:a16="http://schemas.microsoft.com/office/drawing/2014/main" id="{F36D656C-F0A0-478A-8CEF-BBC1CA2B86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745" y="2542309"/>
                  <a:ext cx="1274618" cy="1265382"/>
                </a:xfrm>
                <a:prstGeom prst="cub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立方體 18">
                  <a:extLst>
                    <a:ext uri="{FF2B5EF4-FFF2-40B4-BE49-F238E27FC236}">
                      <a16:creationId xmlns:a16="http://schemas.microsoft.com/office/drawing/2014/main" id="{0CA9AFAB-A46D-44CF-817A-9DFB7FD3AB72}"/>
                    </a:ext>
                  </a:extLst>
                </p:cNvPr>
                <p:cNvSpPr/>
                <p:nvPr/>
              </p:nvSpPr>
              <p:spPr>
                <a:xfrm>
                  <a:off x="1357745" y="4932928"/>
                  <a:ext cx="1274618" cy="1265382"/>
                </a:xfrm>
                <a:prstGeom prst="cube">
                  <a:avLst>
                    <a:gd name="adj" fmla="val 62226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zh-TW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立方體 18">
                  <a:extLst>
                    <a:ext uri="{FF2B5EF4-FFF2-40B4-BE49-F238E27FC236}">
                      <a16:creationId xmlns:a16="http://schemas.microsoft.com/office/drawing/2014/main" id="{0CA9AFAB-A46D-44CF-817A-9DFB7FD3AB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745" y="4932928"/>
                  <a:ext cx="1274618" cy="1265382"/>
                </a:xfrm>
                <a:prstGeom prst="cube">
                  <a:avLst>
                    <a:gd name="adj" fmla="val 62226"/>
                  </a:avLst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E4802BDF-F9EC-46C0-A8F5-C7D861EF77BD}"/>
                    </a:ext>
                  </a:extLst>
                </p:cNvPr>
                <p:cNvSpPr txBox="1"/>
                <p:nvPr/>
              </p:nvSpPr>
              <p:spPr>
                <a:xfrm>
                  <a:off x="224935" y="2314800"/>
                  <a:ext cx="130292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(1−</m:t>
                      </m:r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altLang="zh-TW" sz="160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TW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</m:sub>
                      </m:sSub>
                    </m:oMath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E4802BDF-F9EC-46C0-A8F5-C7D861EF77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935" y="2314800"/>
                  <a:ext cx="1302921" cy="338554"/>
                </a:xfrm>
                <a:prstGeom prst="rect">
                  <a:avLst/>
                </a:prstGeom>
                <a:blipFill>
                  <a:blip r:embed="rId11"/>
                  <a:stretch>
                    <a:fillRect l="-467" b="-1272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7B0CD147-BE90-4AAE-9E7D-C16BBCC6B4BB}"/>
                    </a:ext>
                  </a:extLst>
                </p:cNvPr>
                <p:cNvSpPr txBox="1"/>
                <p:nvPr/>
              </p:nvSpPr>
              <p:spPr>
                <a:xfrm>
                  <a:off x="802207" y="4989412"/>
                  <a:ext cx="77412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7B0CD147-BE90-4AAE-9E7D-C16BBCC6B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207" y="4989412"/>
                  <a:ext cx="774123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立方體 26">
                  <a:extLst>
                    <a:ext uri="{FF2B5EF4-FFF2-40B4-BE49-F238E27FC236}">
                      <a16:creationId xmlns:a16="http://schemas.microsoft.com/office/drawing/2014/main" id="{2508C394-D17C-400E-A18E-CDEF14B6D4DB}"/>
                    </a:ext>
                  </a:extLst>
                </p:cNvPr>
                <p:cNvSpPr/>
                <p:nvPr/>
              </p:nvSpPr>
              <p:spPr>
                <a:xfrm>
                  <a:off x="9241571" y="2541512"/>
                  <a:ext cx="1274618" cy="1265382"/>
                </a:xfrm>
                <a:prstGeom prst="cube">
                  <a:avLst/>
                </a:prstGeom>
                <a:solidFill>
                  <a:srgbClr val="FFCC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oMath>
                    </m:oMathPara>
                  </a14:m>
                  <a:endParaRPr lang="zh-TW" altLang="en-US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立方體 26">
                  <a:extLst>
                    <a:ext uri="{FF2B5EF4-FFF2-40B4-BE49-F238E27FC236}">
                      <a16:creationId xmlns:a16="http://schemas.microsoft.com/office/drawing/2014/main" id="{2508C394-D17C-400E-A18E-CDEF14B6D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1571" y="2541512"/>
                  <a:ext cx="1274618" cy="1265382"/>
                </a:xfrm>
                <a:prstGeom prst="cub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立方體 27">
                  <a:extLst>
                    <a:ext uri="{FF2B5EF4-FFF2-40B4-BE49-F238E27FC236}">
                      <a16:creationId xmlns:a16="http://schemas.microsoft.com/office/drawing/2014/main" id="{808ED712-0CFB-4BD0-AB65-BAB9C4719761}"/>
                    </a:ext>
                  </a:extLst>
                </p:cNvPr>
                <p:cNvSpPr/>
                <p:nvPr/>
              </p:nvSpPr>
              <p:spPr>
                <a:xfrm>
                  <a:off x="9241571" y="4932131"/>
                  <a:ext cx="1274618" cy="1265382"/>
                </a:xfrm>
                <a:prstGeom prst="cube">
                  <a:avLst>
                    <a:gd name="adj" fmla="val 62226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zh-TW" altLang="en-US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8" name="立方體 27">
                  <a:extLst>
                    <a:ext uri="{FF2B5EF4-FFF2-40B4-BE49-F238E27FC236}">
                      <a16:creationId xmlns:a16="http://schemas.microsoft.com/office/drawing/2014/main" id="{808ED712-0CFB-4BD0-AB65-BAB9C47197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1571" y="4932131"/>
                  <a:ext cx="1274618" cy="1265382"/>
                </a:xfrm>
                <a:prstGeom prst="cube">
                  <a:avLst>
                    <a:gd name="adj" fmla="val 62226"/>
                  </a:avLst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97FFD545-3643-44BA-BD8B-AC73C061F7F2}"/>
                    </a:ext>
                  </a:extLst>
                </p:cNvPr>
                <p:cNvSpPr txBox="1"/>
                <p:nvPr/>
              </p:nvSpPr>
              <p:spPr>
                <a:xfrm>
                  <a:off x="7960508" y="2313170"/>
                  <a:ext cx="150784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(1−</m:t>
                      </m:r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𝑜𝑢𝑡</m:t>
                          </m:r>
                        </m:sub>
                      </m:sSub>
                    </m:oMath>
                  </a14:m>
                  <a:r>
                    <a:rPr lang="en-US" altLang="zh-TW" sz="160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TW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𝑜𝑢𝑡</m:t>
                          </m:r>
                        </m:sub>
                      </m:sSub>
                    </m:oMath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97FFD545-3643-44BA-BD8B-AC73C061F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508" y="2313170"/>
                  <a:ext cx="1507849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405" b="-1272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67EF9838-0545-4B06-96A1-635E67D7B52B}"/>
                    </a:ext>
                  </a:extLst>
                </p:cNvPr>
                <p:cNvSpPr txBox="1"/>
                <p:nvPr/>
              </p:nvSpPr>
              <p:spPr>
                <a:xfrm>
                  <a:off x="8651455" y="4989412"/>
                  <a:ext cx="97424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𝑜𝑢𝑡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67EF9838-0545-4B06-96A1-635E67D7B5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1455" y="4989412"/>
                  <a:ext cx="974241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EA5F8FC-C56F-4F1D-AB8D-A5996C77D709}"/>
                </a:ext>
              </a:extLst>
            </p:cNvPr>
            <p:cNvGrpSpPr/>
            <p:nvPr/>
          </p:nvGrpSpPr>
          <p:grpSpPr>
            <a:xfrm>
              <a:off x="3103418" y="2759450"/>
              <a:ext cx="4400438" cy="449054"/>
              <a:chOff x="3103418" y="2759450"/>
              <a:chExt cx="4400438" cy="449054"/>
            </a:xfrm>
          </p:grpSpPr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F4C69974-BD83-4016-995C-2A3078E378CC}"/>
                  </a:ext>
                </a:extLst>
              </p:cNvPr>
              <p:cNvCxnSpPr/>
              <p:nvPr/>
            </p:nvCxnSpPr>
            <p:spPr>
              <a:xfrm>
                <a:off x="3103418" y="2768686"/>
                <a:ext cx="3906982" cy="0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7C6668BC-C6A1-450B-8D30-B54483F47F25}"/>
                  </a:ext>
                </a:extLst>
              </p:cNvPr>
              <p:cNvCxnSpPr>
                <a:cxnSpLocks/>
                <a:endCxn id="79" idx="1"/>
              </p:cNvCxnSpPr>
              <p:nvPr/>
            </p:nvCxnSpPr>
            <p:spPr>
              <a:xfrm>
                <a:off x="7010400" y="2759450"/>
                <a:ext cx="493456" cy="449054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9B5633D7-CC53-4A13-9C7E-EF04E53D4DF2}"/>
                </a:ext>
              </a:extLst>
            </p:cNvPr>
            <p:cNvGrpSpPr/>
            <p:nvPr/>
          </p:nvGrpSpPr>
          <p:grpSpPr>
            <a:xfrm>
              <a:off x="3103418" y="5446097"/>
              <a:ext cx="4357307" cy="502294"/>
              <a:chOff x="3103418" y="5446097"/>
              <a:chExt cx="4357307" cy="502294"/>
            </a:xfrm>
          </p:grpSpPr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7504D3B9-6880-49B9-B2E2-358FC850B805}"/>
                  </a:ext>
                </a:extLst>
              </p:cNvPr>
              <p:cNvCxnSpPr/>
              <p:nvPr/>
            </p:nvCxnSpPr>
            <p:spPr>
              <a:xfrm>
                <a:off x="3103418" y="5948390"/>
                <a:ext cx="3906982" cy="0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D04BA46B-E406-4462-ABEE-532F0AA8D113}"/>
                  </a:ext>
                </a:extLst>
              </p:cNvPr>
              <p:cNvCxnSpPr>
                <a:cxnSpLocks/>
                <a:endCxn id="83" idx="2"/>
              </p:cNvCxnSpPr>
              <p:nvPr/>
            </p:nvCxnSpPr>
            <p:spPr>
              <a:xfrm flipV="1">
                <a:off x="7010400" y="5446097"/>
                <a:ext cx="450325" cy="502294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6D0170BB-2379-4E56-B699-B776C5F3FC68}"/>
                </a:ext>
              </a:extLst>
            </p:cNvPr>
            <p:cNvGrpSpPr/>
            <p:nvPr/>
          </p:nvGrpSpPr>
          <p:grpSpPr>
            <a:xfrm>
              <a:off x="3103418" y="3343480"/>
              <a:ext cx="4406887" cy="1982921"/>
              <a:chOff x="3103418" y="3343480"/>
              <a:chExt cx="4406887" cy="1982921"/>
            </a:xfrm>
          </p:grpSpPr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7E8F9669-2274-47AC-BBF0-9E039943C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3418" y="3343480"/>
                <a:ext cx="3592946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>
                <a:extLst>
                  <a:ext uri="{FF2B5EF4-FFF2-40B4-BE49-F238E27FC236}">
                    <a16:creationId xmlns:a16="http://schemas.microsoft.com/office/drawing/2014/main" id="{69ED318D-E481-4175-AA53-EEA908D16D6E}"/>
                  </a:ext>
                </a:extLst>
              </p:cNvPr>
              <p:cNvCxnSpPr>
                <a:cxnSpLocks/>
                <a:endCxn id="83" idx="1"/>
              </p:cNvCxnSpPr>
              <p:nvPr/>
            </p:nvCxnSpPr>
            <p:spPr>
              <a:xfrm>
                <a:off x="6696364" y="3343480"/>
                <a:ext cx="813941" cy="1982921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3C0724EA-F0BF-4674-BF98-64F9EFFABE9E}"/>
                </a:ext>
              </a:extLst>
            </p:cNvPr>
            <p:cNvGrpSpPr/>
            <p:nvPr/>
          </p:nvGrpSpPr>
          <p:grpSpPr>
            <a:xfrm>
              <a:off x="3103418" y="3447895"/>
              <a:ext cx="4400438" cy="1889110"/>
              <a:chOff x="3103418" y="3447895"/>
              <a:chExt cx="4400438" cy="1889110"/>
            </a:xfrm>
          </p:grpSpPr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B6B399AF-3256-49BE-A09F-8BBF093E0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03418" y="5337005"/>
                <a:ext cx="3592946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3A0EBD9A-710E-418A-BCB7-8D40FDE4D3E9}"/>
                  </a:ext>
                </a:extLst>
              </p:cNvPr>
              <p:cNvCxnSpPr>
                <a:cxnSpLocks/>
                <a:endCxn id="79" idx="3"/>
              </p:cNvCxnSpPr>
              <p:nvPr/>
            </p:nvCxnSpPr>
            <p:spPr>
              <a:xfrm flipV="1">
                <a:off x="6691994" y="3447895"/>
                <a:ext cx="811862" cy="1884546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E9DF65B7-367C-4EAF-91EA-8E5334A160AB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7792827" y="3328200"/>
              <a:ext cx="1124131" cy="2221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9C4624BB-A53A-41CB-B868-25A47B814241}"/>
                </a:ext>
              </a:extLst>
            </p:cNvPr>
            <p:cNvCxnSpPr>
              <a:cxnSpLocks/>
              <a:stCxn id="83" idx="6"/>
            </p:cNvCxnSpPr>
            <p:nvPr/>
          </p:nvCxnSpPr>
          <p:spPr>
            <a:xfrm>
              <a:off x="7799276" y="5446097"/>
              <a:ext cx="1144086" cy="693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C783F6C4-4392-4064-8C15-19FFE368A444}"/>
                </a:ext>
              </a:extLst>
            </p:cNvPr>
            <p:cNvGrpSpPr/>
            <p:nvPr/>
          </p:nvGrpSpPr>
          <p:grpSpPr>
            <a:xfrm>
              <a:off x="7454276" y="3158924"/>
              <a:ext cx="338551" cy="338551"/>
              <a:chOff x="8055251" y="5674453"/>
              <a:chExt cx="338551" cy="338551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7EFA57D5-D355-44F3-ACE2-BB55FFE97692}"/>
                  </a:ext>
                </a:extLst>
              </p:cNvPr>
              <p:cNvSpPr/>
              <p:nvPr/>
            </p:nvSpPr>
            <p:spPr>
              <a:xfrm>
                <a:off x="8055251" y="5674453"/>
                <a:ext cx="338551" cy="33855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074FFE3D-BCB9-42BF-9B66-4D2488BAF7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6763" y="5851455"/>
                <a:ext cx="230909" cy="0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0C52817C-A3EB-4BE8-A466-4E29142D0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24527" y="5735429"/>
                <a:ext cx="0" cy="232052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9C2DA500-6948-43AD-B078-3A72A3E9603C}"/>
                </a:ext>
              </a:extLst>
            </p:cNvPr>
            <p:cNvGrpSpPr/>
            <p:nvPr/>
          </p:nvGrpSpPr>
          <p:grpSpPr>
            <a:xfrm>
              <a:off x="7460725" y="5276821"/>
              <a:ext cx="338551" cy="338551"/>
              <a:chOff x="8055251" y="5674453"/>
              <a:chExt cx="338551" cy="338551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AF5F610C-4E7B-43DA-BB36-3B4062544605}"/>
                  </a:ext>
                </a:extLst>
              </p:cNvPr>
              <p:cNvSpPr/>
              <p:nvPr/>
            </p:nvSpPr>
            <p:spPr>
              <a:xfrm>
                <a:off x="8055251" y="5674453"/>
                <a:ext cx="338551" cy="33855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FDED800B-F63C-47C8-AFB4-2E7579D834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6763" y="5851455"/>
                <a:ext cx="230909" cy="0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>
                <a:extLst>
                  <a:ext uri="{FF2B5EF4-FFF2-40B4-BE49-F238E27FC236}">
                    <a16:creationId xmlns:a16="http://schemas.microsoft.com/office/drawing/2014/main" id="{85264547-C59B-4967-9E27-49B7391AAA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24527" y="5735429"/>
                <a:ext cx="0" cy="232052"/>
              </a:xfrm>
              <a:prstGeom prst="lin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27F7DA46-634E-4086-ABDC-313F03DB2A09}"/>
                    </a:ext>
                  </a:extLst>
                </p:cNvPr>
                <p:cNvSpPr txBox="1"/>
                <p:nvPr/>
              </p:nvSpPr>
              <p:spPr>
                <a:xfrm>
                  <a:off x="4088621" y="2363083"/>
                  <a:ext cx="149335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 </m:t>
                        </m:r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zh-TW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→</m:t>
                            </m:r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altLang="zh-TW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600" i="1" dirty="0">
                    <a:latin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3" name="文字方塊 92">
                  <a:extLst>
                    <a:ext uri="{FF2B5EF4-FFF2-40B4-BE49-F238E27FC236}">
                      <a16:creationId xmlns:a16="http://schemas.microsoft.com/office/drawing/2014/main" id="{27F7DA46-634E-4086-ABDC-313F03DB2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621" y="2363083"/>
                  <a:ext cx="1493358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89E79D80-68D3-4928-9936-EDA37115E5B9}"/>
                    </a:ext>
                  </a:extLst>
                </p:cNvPr>
                <p:cNvSpPr txBox="1"/>
                <p:nvPr/>
              </p:nvSpPr>
              <p:spPr>
                <a:xfrm>
                  <a:off x="4088621" y="5539335"/>
                  <a:ext cx="1409104" cy="3429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</m:t>
                            </m:r>
                          </m:sup>
                        </m:s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L</m:t>
                            </m:r>
                            <m:r>
                              <a:rPr lang="zh-TW" alt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→</m:t>
                            </m:r>
                            <m:r>
                              <m:rPr>
                                <m:sty m:val="p"/>
                              </m:rPr>
                              <a:rPr lang="en-US" altLang="zh-TW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L</m:t>
                            </m:r>
                          </m:sup>
                        </m:sSup>
                        <m:r>
                          <a:rPr lang="en-US" altLang="zh-TW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>
                    <a:latin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89E79D80-68D3-4928-9936-EDA37115E5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8621" y="5539335"/>
                  <a:ext cx="1409104" cy="342979"/>
                </a:xfrm>
                <a:prstGeom prst="rect">
                  <a:avLst/>
                </a:prstGeom>
                <a:blipFill>
                  <a:blip r:embed="rId1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03B089EF-1910-47D6-A67C-FA6B739A8DEF}"/>
                    </a:ext>
                  </a:extLst>
                </p:cNvPr>
                <p:cNvSpPr/>
                <p:nvPr/>
              </p:nvSpPr>
              <p:spPr>
                <a:xfrm>
                  <a:off x="7170942" y="2667553"/>
                  <a:ext cx="815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sup>
                        </m:sSup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03B089EF-1910-47D6-A67C-FA6B739A8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0942" y="2667553"/>
                  <a:ext cx="815544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EF6D44C8-4DDC-4541-8D10-A454AED48698}"/>
                    </a:ext>
                  </a:extLst>
                </p:cNvPr>
                <p:cNvSpPr/>
                <p:nvPr/>
              </p:nvSpPr>
              <p:spPr>
                <a:xfrm>
                  <a:off x="7163955" y="5671824"/>
                  <a:ext cx="743473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𝐿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𝐿</m:t>
                            </m:r>
                          </m:sup>
                        </m:sSup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EF6D44C8-4DDC-4541-8D10-A454AED486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955" y="5671824"/>
                  <a:ext cx="743473" cy="37427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74536B94-66C7-4B79-BAD9-EC1CCC8C302A}"/>
                    </a:ext>
                  </a:extLst>
                </p:cNvPr>
                <p:cNvSpPr/>
                <p:nvPr/>
              </p:nvSpPr>
              <p:spPr>
                <a:xfrm>
                  <a:off x="7279698" y="3691100"/>
                  <a:ext cx="7802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𝐿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sup>
                        </m:sSup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74536B94-66C7-4B79-BAD9-EC1CCC8C30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9698" y="3691100"/>
                  <a:ext cx="780278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DCDE010F-D4FE-4C49-9F81-41688467B419}"/>
                    </a:ext>
                  </a:extLst>
                </p:cNvPr>
                <p:cNvSpPr/>
                <p:nvPr/>
              </p:nvSpPr>
              <p:spPr>
                <a:xfrm>
                  <a:off x="7316404" y="4753311"/>
                  <a:ext cx="7802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𝐿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sup>
                        </m:sSup>
                      </m:oMath>
                    </m:oMathPara>
                  </a14:m>
                  <a:endParaRPr lang="zh-TW" altLang="en-US" i="1" dirty="0"/>
                </a:p>
              </p:txBody>
            </p:sp>
          </mc:Choice>
          <mc:Fallback xmlns=""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DCDE010F-D4FE-4C49-9F81-41688467B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6404" y="4753311"/>
                  <a:ext cx="78027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833F4DD9-66E7-4861-AA03-F9667359D95A}"/>
                    </a:ext>
                  </a:extLst>
                </p:cNvPr>
                <p:cNvSpPr txBox="1"/>
                <p:nvPr/>
              </p:nvSpPr>
              <p:spPr>
                <a:xfrm>
                  <a:off x="8943362" y="3158921"/>
                  <a:ext cx="35971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oMath>
                    </m:oMathPara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833F4DD9-66E7-4861-AA03-F9667359D9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3362" y="3158921"/>
                  <a:ext cx="359714" cy="33855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6CA8AED7-0836-4857-806A-0D74E994FC6D}"/>
                    </a:ext>
                  </a:extLst>
                </p:cNvPr>
                <p:cNvSpPr txBox="1"/>
                <p:nvPr/>
              </p:nvSpPr>
              <p:spPr>
                <a:xfrm>
                  <a:off x="1028784" y="3174418"/>
                  <a:ext cx="35971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oMath>
                    </m:oMathPara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6CA8AED7-0836-4857-806A-0D74E994FC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784" y="3174418"/>
                  <a:ext cx="359714" cy="33855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字方塊 102">
                  <a:extLst>
                    <a:ext uri="{FF2B5EF4-FFF2-40B4-BE49-F238E27FC236}">
                      <a16:creationId xmlns:a16="http://schemas.microsoft.com/office/drawing/2014/main" id="{655462E7-4C8C-4765-A9E7-160F40F3DEBA}"/>
                    </a:ext>
                  </a:extLst>
                </p:cNvPr>
                <p:cNvSpPr txBox="1"/>
                <p:nvPr/>
              </p:nvSpPr>
              <p:spPr>
                <a:xfrm>
                  <a:off x="8673010" y="5814000"/>
                  <a:ext cx="6290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0.5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oMath>
                    </m:oMathPara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文字方塊 102">
                  <a:extLst>
                    <a:ext uri="{FF2B5EF4-FFF2-40B4-BE49-F238E27FC236}">
                      <a16:creationId xmlns:a16="http://schemas.microsoft.com/office/drawing/2014/main" id="{655462E7-4C8C-4765-A9E7-160F40F3D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3010" y="5814000"/>
                  <a:ext cx="629018" cy="33855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1E875054-6557-4A73-89BE-593C68B7891D}"/>
                    </a:ext>
                  </a:extLst>
                </p:cNvPr>
                <p:cNvSpPr txBox="1"/>
                <p:nvPr/>
              </p:nvSpPr>
              <p:spPr>
                <a:xfrm>
                  <a:off x="765467" y="5814000"/>
                  <a:ext cx="6290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0.5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oMath>
                    </m:oMathPara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4" name="文字方塊 103">
                  <a:extLst>
                    <a:ext uri="{FF2B5EF4-FFF2-40B4-BE49-F238E27FC236}">
                      <a16:creationId xmlns:a16="http://schemas.microsoft.com/office/drawing/2014/main" id="{1E875054-6557-4A73-89BE-593C68B78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467" y="5814000"/>
                  <a:ext cx="629018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字方塊 104">
                  <a:extLst>
                    <a:ext uri="{FF2B5EF4-FFF2-40B4-BE49-F238E27FC236}">
                      <a16:creationId xmlns:a16="http://schemas.microsoft.com/office/drawing/2014/main" id="{7D56F84B-737A-40FD-849D-4D0F66B94A68}"/>
                    </a:ext>
                  </a:extLst>
                </p:cNvPr>
                <p:cNvSpPr txBox="1"/>
                <p:nvPr/>
              </p:nvSpPr>
              <p:spPr>
                <a:xfrm>
                  <a:off x="9138575" y="6206662"/>
                  <a:ext cx="6699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0.5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文字方塊 104">
                  <a:extLst>
                    <a:ext uri="{FF2B5EF4-FFF2-40B4-BE49-F238E27FC236}">
                      <a16:creationId xmlns:a16="http://schemas.microsoft.com/office/drawing/2014/main" id="{7D56F84B-737A-40FD-849D-4D0F66B94A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8575" y="6206662"/>
                  <a:ext cx="669992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05">
                  <a:extLst>
                    <a:ext uri="{FF2B5EF4-FFF2-40B4-BE49-F238E27FC236}">
                      <a16:creationId xmlns:a16="http://schemas.microsoft.com/office/drawing/2014/main" id="{8FCCD464-1395-4DFD-86F4-79B2FC5010B8}"/>
                    </a:ext>
                  </a:extLst>
                </p:cNvPr>
                <p:cNvSpPr txBox="1"/>
                <p:nvPr/>
              </p:nvSpPr>
              <p:spPr>
                <a:xfrm>
                  <a:off x="1241334" y="6206662"/>
                  <a:ext cx="6699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0.5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文字方塊 105">
                  <a:extLst>
                    <a:ext uri="{FF2B5EF4-FFF2-40B4-BE49-F238E27FC236}">
                      <a16:creationId xmlns:a16="http://schemas.microsoft.com/office/drawing/2014/main" id="{8FCCD464-1395-4DFD-86F4-79B2FC5010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1334" y="6206662"/>
                  <a:ext cx="669992" cy="33855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>
                  <a:extLst>
                    <a:ext uri="{FF2B5EF4-FFF2-40B4-BE49-F238E27FC236}">
                      <a16:creationId xmlns:a16="http://schemas.microsoft.com/office/drawing/2014/main" id="{D7CD6B48-E2A5-43EE-883D-3D85EBFC1EA9}"/>
                    </a:ext>
                  </a:extLst>
                </p:cNvPr>
                <p:cNvSpPr txBox="1"/>
                <p:nvPr/>
              </p:nvSpPr>
              <p:spPr>
                <a:xfrm>
                  <a:off x="1603604" y="3794151"/>
                  <a:ext cx="40068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文字方塊 106">
                  <a:extLst>
                    <a:ext uri="{FF2B5EF4-FFF2-40B4-BE49-F238E27FC236}">
                      <a16:creationId xmlns:a16="http://schemas.microsoft.com/office/drawing/2014/main" id="{D7CD6B48-E2A5-43EE-883D-3D85EBFC1E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3604" y="3794151"/>
                  <a:ext cx="400686" cy="3385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9C4F31B6-4330-47D1-9EBE-14129A783B06}"/>
                    </a:ext>
                  </a:extLst>
                </p:cNvPr>
                <p:cNvSpPr txBox="1"/>
                <p:nvPr/>
              </p:nvSpPr>
              <p:spPr>
                <a:xfrm>
                  <a:off x="9508720" y="3806894"/>
                  <a:ext cx="40068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9C4F31B6-4330-47D1-9EBE-14129A783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8720" y="3806894"/>
                  <a:ext cx="400686" cy="33855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C0A0BDEB-E5EC-4180-9950-136FC1A3E3DB}"/>
                    </a:ext>
                  </a:extLst>
                </p:cNvPr>
                <p:cNvSpPr txBox="1"/>
                <p:nvPr/>
              </p:nvSpPr>
              <p:spPr>
                <a:xfrm>
                  <a:off x="3780026" y="2971016"/>
                  <a:ext cx="222496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𝑝𝑜𝑜𝑙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,2); </m:t>
                        </m:r>
                        <m:sSup>
                          <m:sSupPr>
                            <m:ctrlP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  <m:r>
                              <a:rPr lang="zh-TW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→</m:t>
                            </m:r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altLang="zh-TW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1600" i="1" dirty="0">
                    <a:latin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C0A0BDEB-E5EC-4180-9950-136FC1A3E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0026" y="2971016"/>
                  <a:ext cx="2224968" cy="338554"/>
                </a:xfrm>
                <a:prstGeom prst="rect">
                  <a:avLst/>
                </a:prstGeom>
                <a:blipFill>
                  <a:blip r:embed="rId31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字方塊 109">
                  <a:extLst>
                    <a:ext uri="{FF2B5EF4-FFF2-40B4-BE49-F238E27FC236}">
                      <a16:creationId xmlns:a16="http://schemas.microsoft.com/office/drawing/2014/main" id="{8DDAA35A-3352-4282-B99F-2039D136401B}"/>
                    </a:ext>
                  </a:extLst>
                </p:cNvPr>
                <p:cNvSpPr txBox="1"/>
                <p:nvPr/>
              </p:nvSpPr>
              <p:spPr>
                <a:xfrm>
                  <a:off x="3621877" y="4981951"/>
                  <a:ext cx="268817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𝑢𝑝𝑠𝑎𝑚𝑝𝑙𝑒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𝐿</m:t>
                                </m:r>
                              </m:sup>
                            </m:sSup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 </m:t>
                            </m:r>
                            <m:sSup>
                              <m:sSupPr>
                                <m:ctrlPr>
                                  <a:rPr lang="en-US" altLang="zh-TW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𝐿</m:t>
                                </m:r>
                                <m:r>
                                  <a:rPr lang="zh-TW" alt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→</m:t>
                                </m:r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𝐻</m:t>
                                </m:r>
                              </m:sup>
                            </m:sSup>
                          </m:e>
                        </m:d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 2)</m:t>
                        </m:r>
                      </m:oMath>
                    </m:oMathPara>
                  </a14:m>
                  <a:endParaRPr lang="zh-TW" altLang="en-US" sz="1600" i="1" dirty="0">
                    <a:latin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0" name="文字方塊 109">
                  <a:extLst>
                    <a:ext uri="{FF2B5EF4-FFF2-40B4-BE49-F238E27FC236}">
                      <a16:creationId xmlns:a16="http://schemas.microsoft.com/office/drawing/2014/main" id="{8DDAA35A-3352-4282-B99F-2039D1364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1877" y="4981951"/>
                  <a:ext cx="2688172" cy="338554"/>
                </a:xfrm>
                <a:prstGeom prst="rect">
                  <a:avLst/>
                </a:prstGeom>
                <a:blipFill>
                  <a:blip r:embed="rId32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投影片編號版面配置區 3">
            <a:extLst>
              <a:ext uri="{FF2B5EF4-FFF2-40B4-BE49-F238E27FC236}">
                <a16:creationId xmlns:a16="http://schemas.microsoft.com/office/drawing/2014/main" id="{9285504E-F7FF-493C-8514-02D5A997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793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紫蘿蘭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26070</TotalTime>
  <Words>4410</Words>
  <Application>Microsoft Macintosh PowerPoint</Application>
  <PresentationFormat>Widescreen</PresentationFormat>
  <Paragraphs>683</Paragraphs>
  <Slides>36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Cambria Math</vt:lpstr>
      <vt:lpstr>Georgia</vt:lpstr>
      <vt:lpstr>Menlo</vt:lpstr>
      <vt:lpstr>Symbol</vt:lpstr>
      <vt:lpstr>Trebuchet MS</vt:lpstr>
      <vt:lpstr>Wingdings</vt:lpstr>
      <vt:lpstr>木刻字型</vt:lpstr>
      <vt:lpstr>OHDBNet: Octave Half Dilated Bottleneck Network with Mixed Loss for Real-Time Semantic Segmentation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Only Look Once</dc:title>
  <dc:creator>yishan lee</dc:creator>
  <cp:lastModifiedBy>黃柏翰</cp:lastModifiedBy>
  <cp:revision>652</cp:revision>
  <dcterms:created xsi:type="dcterms:W3CDTF">2017-07-04T20:03:30Z</dcterms:created>
  <dcterms:modified xsi:type="dcterms:W3CDTF">2020-07-15T07:48:23Z</dcterms:modified>
</cp:coreProperties>
</file>